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56" r:id="rId2"/>
    <p:sldId id="285" r:id="rId3"/>
    <p:sldId id="288" r:id="rId4"/>
    <p:sldId id="287" r:id="rId5"/>
    <p:sldId id="289" r:id="rId6"/>
    <p:sldId id="291" r:id="rId7"/>
    <p:sldId id="296" r:id="rId8"/>
    <p:sldId id="257" r:id="rId9"/>
    <p:sldId id="293" r:id="rId10"/>
    <p:sldId id="280" r:id="rId11"/>
    <p:sldId id="281" r:id="rId12"/>
    <p:sldId id="286" r:id="rId13"/>
    <p:sldId id="279" r:id="rId14"/>
    <p:sldId id="298" r:id="rId15"/>
    <p:sldId id="278" r:id="rId16"/>
    <p:sldId id="258" r:id="rId17"/>
    <p:sldId id="307" r:id="rId18"/>
    <p:sldId id="303" r:id="rId19"/>
    <p:sldId id="277" r:id="rId20"/>
    <p:sldId id="283" r:id="rId21"/>
    <p:sldId id="282" r:id="rId22"/>
    <p:sldId id="309" r:id="rId23"/>
    <p:sldId id="308" r:id="rId24"/>
    <p:sldId id="299" r:id="rId25"/>
    <p:sldId id="264"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91"/>
    <p:restoredTop sz="67310"/>
  </p:normalViewPr>
  <p:slideViewPr>
    <p:cSldViewPr snapToGrid="0" snapToObjects="1">
      <p:cViewPr varScale="1">
        <p:scale>
          <a:sx n="86" d="100"/>
          <a:sy n="86" d="100"/>
        </p:scale>
        <p:origin x="17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Users/joelito/MEGA/Studium/Master/Informatik/Courses/Software%20Engineering/Seminar%20Software%20Engineering/ClickJacking/Presentation/Log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joelito/MEGA/Studium/Master/Informatik/Courses/Software%20Engineering/Seminar%20Software%20Engineering/ClickJacking/Presentation/Log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Users/joelito/MEGA/Studium/Master/Informatik/Courses/Software%20Engineering/Seminar%20Software%20Engineering/ClickJacking/Presentation/Logs.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1" Type="http://schemas.openxmlformats.org/officeDocument/2006/relationships/oleObject" Target="file:////Users/joelito/MEGA/Studium/Master/Informatik/Courses/Software%20Engineering/Seminar%20Software%20Engineering/ClickJacking/Presentation/Log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joelito/MEGA/Studium/Master/Informatik/Courses/Software%20Engineering/Seminar%20Software%20Engineering/ClickJacking/Presentation/Lo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en-US" sz="2000" b="1" i="0" u="none" strike="noStrike" baseline="0">
                <a:effectLst/>
              </a:rPr>
              <a:t>% of people fooled</a:t>
            </a:r>
            <a:r>
              <a:rPr lang="en-US" sz="2000" b="1" i="0" u="none" strike="noStrike" baseline="0"/>
              <a:t> </a:t>
            </a:r>
            <a:endParaRPr lang="en-US" sz="2000" b="1"/>
          </a:p>
        </c:rich>
      </c:tx>
      <c:overlay val="0"/>
    </c:title>
    <c:autoTitleDeleted val="0"/>
    <c:plotArea>
      <c:layout/>
      <c:pieChart>
        <c:varyColors val="1"/>
        <c:ser>
          <c:idx val="1"/>
          <c:order val="0"/>
          <c:tx>
            <c:strRef>
              <c:f>Experiment!$H$49</c:f>
              <c:strCache>
                <c:ptCount val="1"/>
                <c:pt idx="0">
                  <c:v>% of people fooled</c:v>
                </c:pt>
              </c:strCache>
            </c:strRef>
          </c:tx>
          <c:dLbls>
            <c:dLbl>
              <c:idx val="0"/>
              <c:layout>
                <c:manualLayout>
                  <c:x val="-4.6890790825059911E-2"/>
                  <c:y val="-0.2057469378827647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8E3D-7A48-96E1-2C640BA28055}"/>
                </c:ext>
              </c:extLst>
            </c:dLbl>
            <c:dLbl>
              <c:idx val="1"/>
              <c:layout>
                <c:manualLayout>
                  <c:x val="2.7828004108182064E-2"/>
                  <c:y val="0.1265671478565179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E3D-7A48-96E1-2C640BA28055}"/>
                </c:ext>
              </c:extLst>
            </c:dLbl>
            <c:spPr>
              <a:noFill/>
              <a:ln>
                <a:noFill/>
              </a:ln>
              <a:effectLst/>
            </c:spPr>
            <c:txPr>
              <a:bodyPr wrap="square" lIns="38100" tIns="19050" rIns="38100" bIns="19050" anchor="ctr">
                <a:spAutoFit/>
              </a:bodyPr>
              <a:lstStyle/>
              <a:p>
                <a:pPr>
                  <a:defRPr sz="18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Experiment!$G$50:$G$51</c:f>
              <c:strCache>
                <c:ptCount val="2"/>
                <c:pt idx="0">
                  <c:v># tricked</c:v>
                </c:pt>
                <c:pt idx="1">
                  <c:v># not tricked</c:v>
                </c:pt>
              </c:strCache>
            </c:strRef>
          </c:cat>
          <c:val>
            <c:numRef>
              <c:f>Experiment!$H$50:$H$51</c:f>
              <c:numCache>
                <c:formatCode>General</c:formatCode>
                <c:ptCount val="2"/>
                <c:pt idx="0">
                  <c:v>43</c:v>
                </c:pt>
                <c:pt idx="1">
                  <c:v>2</c:v>
                </c:pt>
              </c:numCache>
            </c:numRef>
          </c:val>
          <c:extLst>
            <c:ext xmlns:c16="http://schemas.microsoft.com/office/drawing/2014/chart" uri="{C3380CC4-5D6E-409C-BE32-E72D297353CC}">
              <c16:uniqueId val="{00000002-8E3D-7A48-96E1-2C640BA28055}"/>
            </c:ext>
          </c:extLst>
        </c:ser>
        <c:ser>
          <c:idx val="0"/>
          <c:order val="1"/>
          <c:tx>
            <c:strRef>
              <c:f>Experiment!$D$21</c:f>
              <c:strCache>
                <c:ptCount val="1"/>
                <c:pt idx="0">
                  <c:v>All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8E3D-7A48-96E1-2C640BA280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6-8E3D-7A48-96E1-2C640BA28055}"/>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Experiment!$G$50:$G$51</c:f>
              <c:strCache>
                <c:ptCount val="2"/>
                <c:pt idx="0">
                  <c:v># tricked</c:v>
                </c:pt>
                <c:pt idx="1">
                  <c:v># not tricked</c:v>
                </c:pt>
              </c:strCache>
            </c:strRef>
          </c:cat>
          <c:val>
            <c:numRef>
              <c:f>Experiment!$D$22:$D$23</c:f>
              <c:numCache>
                <c:formatCode>General</c:formatCode>
                <c:ptCount val="2"/>
                <c:pt idx="0">
                  <c:v>13</c:v>
                </c:pt>
                <c:pt idx="1">
                  <c:v>4</c:v>
                </c:pt>
              </c:numCache>
            </c:numRef>
          </c:val>
          <c:extLst>
            <c:ext xmlns:c16="http://schemas.microsoft.com/office/drawing/2014/chart" uri="{C3380CC4-5D6E-409C-BE32-E72D297353CC}">
              <c16:uniqueId val="{00000007-8E3D-7A48-96E1-2C640BA28055}"/>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sz="1400"/>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en-US" sz="2000" b="1" i="0" u="none" strike="noStrike" baseline="0">
                <a:effectLst/>
              </a:rPr>
              <a:t>% of people seeing dialog</a:t>
            </a:r>
            <a:r>
              <a:rPr lang="en-US" sz="2000" b="1" i="0" u="none" strike="noStrike" baseline="0"/>
              <a:t> </a:t>
            </a:r>
            <a:endParaRPr lang="en-US" sz="2000" b="1"/>
          </a:p>
        </c:rich>
      </c:tx>
      <c:overlay val="0"/>
    </c:title>
    <c:autoTitleDeleted val="0"/>
    <c:plotArea>
      <c:layout/>
      <c:pieChart>
        <c:varyColors val="1"/>
        <c:ser>
          <c:idx val="1"/>
          <c:order val="0"/>
          <c:tx>
            <c:strRef>
              <c:f>Experiment!$H$55</c:f>
              <c:strCache>
                <c:ptCount val="1"/>
                <c:pt idx="0">
                  <c:v>% of people seeing dialog</c:v>
                </c:pt>
              </c:strCache>
            </c:strRef>
          </c:tx>
          <c:dLbls>
            <c:dLbl>
              <c:idx val="0"/>
              <c:layout>
                <c:manualLayout>
                  <c:x val="-0.10254296473810338"/>
                  <c:y val="0.14147528433945758"/>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9FCC-6740-8F79-1A0DBAEF559F}"/>
                </c:ext>
              </c:extLst>
            </c:dLbl>
            <c:dLbl>
              <c:idx val="1"/>
              <c:layout>
                <c:manualLayout>
                  <c:x val="0.13565409106470386"/>
                  <c:y val="-0.2026130067074950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FCC-6740-8F79-1A0DBAEF559F}"/>
                </c:ext>
              </c:extLst>
            </c:dLbl>
            <c:spPr>
              <a:noFill/>
              <a:ln>
                <a:noFill/>
              </a:ln>
              <a:effectLst/>
            </c:spPr>
            <c:txPr>
              <a:bodyPr wrap="square" lIns="38100" tIns="19050" rIns="38100" bIns="19050" anchor="ctr">
                <a:spAutoFit/>
              </a:bodyPr>
              <a:lstStyle/>
              <a:p>
                <a:pPr>
                  <a:defRPr sz="18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Experiment!$G$56:$G$57</c:f>
              <c:strCache>
                <c:ptCount val="2"/>
                <c:pt idx="0">
                  <c:v># noticed</c:v>
                </c:pt>
                <c:pt idx="1">
                  <c:v># not noticed</c:v>
                </c:pt>
              </c:strCache>
            </c:strRef>
          </c:cat>
          <c:val>
            <c:numRef>
              <c:f>Experiment!$H$56:$H$57</c:f>
              <c:numCache>
                <c:formatCode>General</c:formatCode>
                <c:ptCount val="2"/>
                <c:pt idx="0">
                  <c:v>7</c:v>
                </c:pt>
                <c:pt idx="1">
                  <c:v>38</c:v>
                </c:pt>
              </c:numCache>
            </c:numRef>
          </c:val>
          <c:extLst>
            <c:ext xmlns:c16="http://schemas.microsoft.com/office/drawing/2014/chart" uri="{C3380CC4-5D6E-409C-BE32-E72D297353CC}">
              <c16:uniqueId val="{00000002-9FCC-6740-8F79-1A0DBAEF559F}"/>
            </c:ext>
          </c:extLst>
        </c:ser>
        <c:ser>
          <c:idx val="0"/>
          <c:order val="1"/>
          <c:tx>
            <c:strRef>
              <c:f>Experiment!$D$21</c:f>
              <c:strCache>
                <c:ptCount val="1"/>
                <c:pt idx="0">
                  <c:v>All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9FCC-6740-8F79-1A0DBAEF559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6-9FCC-6740-8F79-1A0DBAEF559F}"/>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Experiment!$G$56:$G$57</c:f>
              <c:strCache>
                <c:ptCount val="2"/>
                <c:pt idx="0">
                  <c:v># noticed</c:v>
                </c:pt>
                <c:pt idx="1">
                  <c:v># not noticed</c:v>
                </c:pt>
              </c:strCache>
            </c:strRef>
          </c:cat>
          <c:val>
            <c:numRef>
              <c:f>Experiment!$D$22:$D$23</c:f>
              <c:numCache>
                <c:formatCode>General</c:formatCode>
                <c:ptCount val="2"/>
                <c:pt idx="0">
                  <c:v>13</c:v>
                </c:pt>
                <c:pt idx="1">
                  <c:v>4</c:v>
                </c:pt>
              </c:numCache>
            </c:numRef>
          </c:val>
          <c:extLst>
            <c:ext xmlns:c16="http://schemas.microsoft.com/office/drawing/2014/chart" uri="{C3380CC4-5D6E-409C-BE32-E72D297353CC}">
              <c16:uniqueId val="{00000007-9FCC-6740-8F79-1A0DBAEF559F}"/>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sz="1400"/>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a:t>Familiarity</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Experiment!$L$50</c:f>
              <c:strCache>
                <c:ptCount val="1"/>
                <c:pt idx="0">
                  <c:v>Computers</c:v>
                </c:pt>
              </c:strCache>
            </c:strRef>
          </c:tx>
          <c:spPr>
            <a:solidFill>
              <a:schemeClr val="accent1"/>
            </a:solidFill>
            <a:ln>
              <a:noFill/>
            </a:ln>
            <a:effectLst/>
          </c:spPr>
          <c:invertIfNegative val="0"/>
          <c:cat>
            <c:strRef>
              <c:f>Experiment!$M$49:$O$49</c:f>
              <c:strCache>
                <c:ptCount val="3"/>
                <c:pt idx="0">
                  <c:v>Not Tricked familiarity average</c:v>
                </c:pt>
                <c:pt idx="1">
                  <c:v>Noticed familiarity average</c:v>
                </c:pt>
                <c:pt idx="2">
                  <c:v>General familiarity average</c:v>
                </c:pt>
              </c:strCache>
            </c:strRef>
          </c:cat>
          <c:val>
            <c:numRef>
              <c:f>Experiment!$M$50:$O$50</c:f>
              <c:numCache>
                <c:formatCode>0.00</c:formatCode>
                <c:ptCount val="3"/>
                <c:pt idx="0" formatCode="General">
                  <c:v>5</c:v>
                </c:pt>
                <c:pt idx="1">
                  <c:v>3.8571428571428572</c:v>
                </c:pt>
                <c:pt idx="2">
                  <c:v>2.9777777777777779</c:v>
                </c:pt>
              </c:numCache>
            </c:numRef>
          </c:val>
          <c:extLst>
            <c:ext xmlns:c16="http://schemas.microsoft.com/office/drawing/2014/chart" uri="{C3380CC4-5D6E-409C-BE32-E72D297353CC}">
              <c16:uniqueId val="{00000000-FD4E-5A4F-8B3B-731FB783E6BC}"/>
            </c:ext>
          </c:extLst>
        </c:ser>
        <c:ser>
          <c:idx val="1"/>
          <c:order val="1"/>
          <c:tx>
            <c:strRef>
              <c:f>Experiment!$L$51</c:f>
              <c:strCache>
                <c:ptCount val="1"/>
                <c:pt idx="0">
                  <c:v>Web</c:v>
                </c:pt>
              </c:strCache>
            </c:strRef>
          </c:tx>
          <c:spPr>
            <a:solidFill>
              <a:schemeClr val="accent2"/>
            </a:solidFill>
            <a:ln>
              <a:noFill/>
            </a:ln>
            <a:effectLst/>
          </c:spPr>
          <c:invertIfNegative val="0"/>
          <c:cat>
            <c:strRef>
              <c:f>Experiment!$M$49:$O$49</c:f>
              <c:strCache>
                <c:ptCount val="3"/>
                <c:pt idx="0">
                  <c:v>Not Tricked familiarity average</c:v>
                </c:pt>
                <c:pt idx="1">
                  <c:v>Noticed familiarity average</c:v>
                </c:pt>
                <c:pt idx="2">
                  <c:v>General familiarity average</c:v>
                </c:pt>
              </c:strCache>
            </c:strRef>
          </c:cat>
          <c:val>
            <c:numRef>
              <c:f>Experiment!$M$51:$O$51</c:f>
              <c:numCache>
                <c:formatCode>0.00</c:formatCode>
                <c:ptCount val="3"/>
                <c:pt idx="0" formatCode="General">
                  <c:v>5</c:v>
                </c:pt>
                <c:pt idx="1">
                  <c:v>4.8571428571428568</c:v>
                </c:pt>
                <c:pt idx="2">
                  <c:v>3.6666666666666665</c:v>
                </c:pt>
              </c:numCache>
            </c:numRef>
          </c:val>
          <c:extLst>
            <c:ext xmlns:c16="http://schemas.microsoft.com/office/drawing/2014/chart" uri="{C3380CC4-5D6E-409C-BE32-E72D297353CC}">
              <c16:uniqueId val="{00000001-FD4E-5A4F-8B3B-731FB783E6BC}"/>
            </c:ext>
          </c:extLst>
        </c:ser>
        <c:dLbls>
          <c:showLegendKey val="0"/>
          <c:showVal val="0"/>
          <c:showCatName val="0"/>
          <c:showSerName val="0"/>
          <c:showPercent val="0"/>
          <c:showBubbleSize val="0"/>
        </c:dLbls>
        <c:gapWidth val="219"/>
        <c:overlap val="-27"/>
        <c:axId val="1609653887"/>
        <c:axId val="1646326831"/>
      </c:barChart>
      <c:catAx>
        <c:axId val="1609653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646326831"/>
        <c:crosses val="autoZero"/>
        <c:auto val="1"/>
        <c:lblAlgn val="ctr"/>
        <c:lblOffset val="100"/>
        <c:noMultiLvlLbl val="0"/>
      </c:catAx>
      <c:valAx>
        <c:axId val="1646326831"/>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6096538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pPr>
            <a:r>
              <a:rPr lang="en-US" sz="2000" b="1"/>
              <a:t>All</a:t>
            </a:r>
          </a:p>
        </c:rich>
      </c:tx>
      <c:overlay val="0"/>
    </c:title>
    <c:autoTitleDeleted val="0"/>
    <c:plotArea>
      <c:layout/>
      <c:pieChart>
        <c:varyColors val="1"/>
        <c:ser>
          <c:idx val="1"/>
          <c:order val="0"/>
          <c:tx>
            <c:strRef>
              <c:f>Experiment!$D$21</c:f>
              <c:strCache>
                <c:ptCount val="1"/>
                <c:pt idx="0">
                  <c:v>All</c:v>
                </c:pt>
              </c:strCache>
            </c:strRef>
          </c:tx>
          <c:dLbls>
            <c:dLbl>
              <c:idx val="0"/>
              <c:layout>
                <c:manualLayout>
                  <c:x val="-0.1373254593175853"/>
                  <c:y val="-0.1733395304753572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DE92-1144-B399-9E77A6BF9832}"/>
                </c:ext>
              </c:extLst>
            </c:dLbl>
            <c:dLbl>
              <c:idx val="1"/>
              <c:layout>
                <c:manualLayout>
                  <c:x val="9.7393263342082245E-2"/>
                  <c:y val="0.1543449256342957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92-1144-B399-9E77A6BF9832}"/>
                </c:ext>
              </c:extLst>
            </c:dLbl>
            <c:spPr>
              <a:noFill/>
              <a:ln>
                <a:noFill/>
              </a:ln>
              <a:effectLst/>
            </c:spPr>
            <c:txPr>
              <a:bodyPr wrap="square" lIns="38100" tIns="19050" rIns="38100" bIns="19050" anchor="ctr">
                <a:spAutoFit/>
              </a:bodyPr>
              <a:lstStyle/>
              <a:p>
                <a:pPr>
                  <a:defRPr sz="18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Experiment!$C$22:$C$23</c:f>
              <c:strCache>
                <c:ptCount val="2"/>
                <c:pt idx="0">
                  <c:v># tricked</c:v>
                </c:pt>
                <c:pt idx="1">
                  <c:v># noticed</c:v>
                </c:pt>
              </c:strCache>
            </c:strRef>
          </c:cat>
          <c:val>
            <c:numRef>
              <c:f>Experiment!$D$22:$D$23</c:f>
              <c:numCache>
                <c:formatCode>General</c:formatCode>
                <c:ptCount val="2"/>
                <c:pt idx="0">
                  <c:v>13</c:v>
                </c:pt>
                <c:pt idx="1">
                  <c:v>4</c:v>
                </c:pt>
              </c:numCache>
            </c:numRef>
          </c:val>
          <c:extLst>
            <c:ext xmlns:c16="http://schemas.microsoft.com/office/drawing/2014/chart" uri="{C3380CC4-5D6E-409C-BE32-E72D297353CC}">
              <c16:uniqueId val="{00000002-DE92-1144-B399-9E77A6BF9832}"/>
            </c:ext>
          </c:extLst>
        </c:ser>
        <c:ser>
          <c:idx val="0"/>
          <c:order val="1"/>
          <c:tx>
            <c:strRef>
              <c:f>Experiment!$D$21</c:f>
              <c:strCache>
                <c:ptCount val="1"/>
                <c:pt idx="0">
                  <c:v>All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DE92-1144-B399-9E77A6BF98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6-DE92-1144-B399-9E77A6BF9832}"/>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Experiment!$C$22:$C$23</c:f>
              <c:strCache>
                <c:ptCount val="2"/>
                <c:pt idx="0">
                  <c:v># tricked</c:v>
                </c:pt>
                <c:pt idx="1">
                  <c:v># noticed</c:v>
                </c:pt>
              </c:strCache>
            </c:strRef>
          </c:cat>
          <c:val>
            <c:numRef>
              <c:f>Experiment!$D$22:$D$23</c:f>
              <c:numCache>
                <c:formatCode>General</c:formatCode>
                <c:ptCount val="2"/>
                <c:pt idx="0">
                  <c:v>13</c:v>
                </c:pt>
                <c:pt idx="1">
                  <c:v>4</c:v>
                </c:pt>
              </c:numCache>
            </c:numRef>
          </c:val>
          <c:extLst>
            <c:ext xmlns:c16="http://schemas.microsoft.com/office/drawing/2014/chart" uri="{C3380CC4-5D6E-409C-BE32-E72D297353CC}">
              <c16:uniqueId val="{00000007-DE92-1144-B399-9E77A6BF9832}"/>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sz="1400"/>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1" dirty="0">
                <a:solidFill>
                  <a:schemeClr val="tx1"/>
                </a:solidFill>
              </a:rPr>
              <a:t>Without Bookmark-Bar</a:t>
            </a:r>
          </a:p>
        </c:rich>
      </c:tx>
      <c:overlay val="0"/>
      <c:spPr>
        <a:noFill/>
        <a:ln>
          <a:noFill/>
        </a:ln>
        <a:effectLst/>
      </c:spPr>
    </c:title>
    <c:autoTitleDeleted val="0"/>
    <c:plotArea>
      <c:layout/>
      <c:pieChart>
        <c:varyColors val="1"/>
        <c:ser>
          <c:idx val="1"/>
          <c:order val="0"/>
          <c:tx>
            <c:strRef>
              <c:f>Experiment!$E$21</c:f>
              <c:strCache>
                <c:ptCount val="1"/>
                <c:pt idx="0">
                  <c:v>Without Bookmarkbar</c:v>
                </c:pt>
              </c:strCache>
            </c:strRef>
          </c:tx>
          <c:dLbls>
            <c:dLbl>
              <c:idx val="0"/>
              <c:layout>
                <c:manualLayout>
                  <c:x val="-6.0482502187226596E-2"/>
                  <c:y val="-0.2137718722659668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F466-0345-939B-072530F2EFB0}"/>
                </c:ext>
              </c:extLst>
            </c:dLbl>
            <c:dLbl>
              <c:idx val="1"/>
              <c:layout>
                <c:manualLayout>
                  <c:x val="4.0754921259842522E-2"/>
                  <c:y val="0.1368977836103820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466-0345-939B-072530F2EFB0}"/>
                </c:ext>
              </c:extLst>
            </c:dLbl>
            <c:spPr>
              <a:noFill/>
              <a:ln>
                <a:noFill/>
              </a:ln>
              <a:effectLst/>
            </c:spPr>
            <c:txPr>
              <a:bodyPr wrap="square" lIns="38100" tIns="19050" rIns="38100" bIns="19050" anchor="ctr">
                <a:spAutoFit/>
              </a:bodyPr>
              <a:lstStyle/>
              <a:p>
                <a:pPr>
                  <a:defRPr sz="18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Experiment!$C$22:$C$23</c:f>
              <c:strCache>
                <c:ptCount val="2"/>
                <c:pt idx="0">
                  <c:v># tricked</c:v>
                </c:pt>
                <c:pt idx="1">
                  <c:v># noticed</c:v>
                </c:pt>
              </c:strCache>
            </c:strRef>
          </c:cat>
          <c:val>
            <c:numRef>
              <c:f>Experiment!$E$22:$E$23</c:f>
              <c:numCache>
                <c:formatCode>General</c:formatCode>
                <c:ptCount val="2"/>
                <c:pt idx="0">
                  <c:v>13</c:v>
                </c:pt>
                <c:pt idx="1">
                  <c:v>1</c:v>
                </c:pt>
              </c:numCache>
            </c:numRef>
          </c:val>
          <c:extLst>
            <c:ext xmlns:c16="http://schemas.microsoft.com/office/drawing/2014/chart" uri="{C3380CC4-5D6E-409C-BE32-E72D297353CC}">
              <c16:uniqueId val="{00000002-F466-0345-939B-072530F2EFB0}"/>
            </c:ext>
          </c:extLst>
        </c:ser>
        <c:ser>
          <c:idx val="0"/>
          <c:order val="1"/>
          <c:tx>
            <c:strRef>
              <c:f>Experiment!$D$21</c:f>
              <c:strCache>
                <c:ptCount val="1"/>
                <c:pt idx="0">
                  <c:v>All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F466-0345-939B-072530F2EF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6-F466-0345-939B-072530F2EFB0}"/>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Experiment!$C$22:$C$23</c:f>
              <c:strCache>
                <c:ptCount val="2"/>
                <c:pt idx="0">
                  <c:v># tricked</c:v>
                </c:pt>
                <c:pt idx="1">
                  <c:v># noticed</c:v>
                </c:pt>
              </c:strCache>
            </c:strRef>
          </c:cat>
          <c:val>
            <c:numRef>
              <c:f>Experiment!$D$22:$D$23</c:f>
              <c:numCache>
                <c:formatCode>General</c:formatCode>
                <c:ptCount val="2"/>
                <c:pt idx="0">
                  <c:v>13</c:v>
                </c:pt>
                <c:pt idx="1">
                  <c:v>4</c:v>
                </c:pt>
              </c:numCache>
            </c:numRef>
          </c:val>
          <c:extLst>
            <c:ext xmlns:c16="http://schemas.microsoft.com/office/drawing/2014/chart" uri="{C3380CC4-5D6E-409C-BE32-E72D297353CC}">
              <c16:uniqueId val="{00000007-F466-0345-939B-072530F2EFB0}"/>
            </c:ext>
          </c:extLst>
        </c:ser>
        <c:dLbls>
          <c:showLegendKey val="0"/>
          <c:showVal val="0"/>
          <c:showCatName val="0"/>
          <c:showSerName val="0"/>
          <c:showPercent val="1"/>
          <c:showBubbleSize val="0"/>
          <c:showLeaderLines val="1"/>
        </c:dLbls>
        <c:firstSliceAng val="0"/>
      </c:pieChart>
    </c:plotArea>
    <c:legend>
      <c:legendPos val="t"/>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790AF-083B-2E47-A853-E4B5F0C8C3BA}" type="datetimeFigureOut">
              <a:rPr lang="en-US" smtClean="0"/>
              <a:t>12/4/18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FD431-E852-7347-80E8-844383C6E031}" type="slidenum">
              <a:rPr lang="en-US" smtClean="0"/>
              <a:t>‹#›</a:t>
            </a:fld>
            <a:endParaRPr lang="en-US"/>
          </a:p>
        </p:txBody>
      </p:sp>
    </p:spTree>
    <p:extLst>
      <p:ext uri="{BB962C8B-B14F-4D97-AF65-F5344CB8AC3E}">
        <p14:creationId xmlns:p14="http://schemas.microsoft.com/office/powerpoint/2010/main" val="134513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Clickjacking</a:t>
            </a:r>
            <a:r>
              <a:rPr lang="en-US" dirty="0"/>
              <a:t> is a malicious technique of tricking a Web user into clicking on something different from what the user perceives they are clicking on, thus potentially revealing confidential information or taking control of their computer while clicking on seemingly innocuous web pages</a:t>
            </a:r>
          </a:p>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a:t>
            </a:fld>
            <a:endParaRPr lang="en-US"/>
          </a:p>
        </p:txBody>
      </p:sp>
    </p:spTree>
    <p:extLst>
      <p:ext uri="{BB962C8B-B14F-4D97-AF65-F5344CB8AC3E}">
        <p14:creationId xmlns:p14="http://schemas.microsoft.com/office/powerpoint/2010/main" val="1014528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Google </a:t>
            </a:r>
            <a:r>
              <a:rPr lang="en-US" sz="1200" dirty="0"/>
              <a:t>Bounty of $1337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Facebook </a:t>
            </a:r>
            <a:r>
              <a:rPr lang="en-US" sz="1200" dirty="0"/>
              <a:t>Bounty paid 4 days after discovery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Linkedin</a:t>
            </a:r>
            <a:r>
              <a:rPr lang="en-US" dirty="0"/>
              <a:t> </a:t>
            </a:r>
            <a:r>
              <a:rPr lang="en-US" sz="1200" dirty="0"/>
              <a:t>Discovered by 18-year old</a:t>
            </a:r>
          </a:p>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12</a:t>
            </a:fld>
            <a:endParaRPr lang="en-US"/>
          </a:p>
        </p:txBody>
      </p:sp>
    </p:spTree>
    <p:extLst>
      <p:ext uri="{BB962C8B-B14F-4D97-AF65-F5344CB8AC3E}">
        <p14:creationId xmlns:p14="http://schemas.microsoft.com/office/powerpoint/2010/main" val="427101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Frame busting: prevents site from functioning inside frame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 headers: Only works if supported by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 tags </a:t>
            </a:r>
            <a:r>
              <a:rPr lang="en-US" dirty="0">
                <a:sym typeface="Wingdings" pitchFamily="2" charset="2"/>
              </a:rPr>
              <a:t> not working!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Until supported: use custom JavaScript defense script</a:t>
            </a:r>
          </a:p>
          <a:p>
            <a:endParaRPr lang="en-US" dirty="0"/>
          </a:p>
          <a:p>
            <a:r>
              <a:rPr lang="en-US" dirty="0"/>
              <a:t>No-Script Addon: prevents users from clicking on invisible or "redressed" page elements</a:t>
            </a:r>
          </a:p>
          <a:p>
            <a:r>
              <a:rPr lang="en-US" dirty="0" err="1"/>
              <a:t>GuardedID</a:t>
            </a:r>
            <a:r>
              <a:rPr lang="en-US" dirty="0"/>
              <a:t>: forces all frames to become visible</a:t>
            </a:r>
          </a:p>
          <a:p>
            <a:r>
              <a:rPr lang="en-US" dirty="0">
                <a:sym typeface="Wingdings" pitchFamily="2" charset="2"/>
              </a:rPr>
              <a:t> Can only target invisible or redressed elements</a:t>
            </a:r>
            <a:endParaRPr lang="en-US" dirty="0"/>
          </a:p>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13</a:t>
            </a:fld>
            <a:endParaRPr lang="en-US"/>
          </a:p>
        </p:txBody>
      </p:sp>
    </p:spTree>
    <p:extLst>
      <p:ext uri="{BB962C8B-B14F-4D97-AF65-F5344CB8AC3E}">
        <p14:creationId xmlns:p14="http://schemas.microsoft.com/office/powerpoint/2010/main" val="2406103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14</a:t>
            </a:fld>
            <a:endParaRPr lang="en-US"/>
          </a:p>
        </p:txBody>
      </p:sp>
    </p:spTree>
    <p:extLst>
      <p:ext uri="{BB962C8B-B14F-4D97-AF65-F5344CB8AC3E}">
        <p14:creationId xmlns:p14="http://schemas.microsoft.com/office/powerpoint/2010/main" val="3666116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check permission differently for every API</a:t>
            </a:r>
          </a:p>
          <a:p>
            <a:r>
              <a:rPr lang="en-US" dirty="0"/>
              <a:t>Permission API </a:t>
            </a:r>
            <a:r>
              <a:rPr lang="en-US" dirty="0">
                <a:sym typeface="Wingdings" pitchFamily="2" charset="2"/>
              </a:rPr>
              <a:t> </a:t>
            </a:r>
            <a:r>
              <a:rPr lang="en-US" dirty="0"/>
              <a:t>Single standardized way</a:t>
            </a:r>
          </a:p>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15</a:t>
            </a:fld>
            <a:endParaRPr lang="en-US"/>
          </a:p>
        </p:txBody>
      </p:sp>
    </p:spTree>
    <p:extLst>
      <p:ext uri="{BB962C8B-B14F-4D97-AF65-F5344CB8AC3E}">
        <p14:creationId xmlns:p14="http://schemas.microsoft.com/office/powerpoint/2010/main" val="683571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There are three types of clickjacking attacks. Which type are we proposing here?</a:t>
            </a:r>
          </a:p>
        </p:txBody>
      </p:sp>
      <p:sp>
        <p:nvSpPr>
          <p:cNvPr id="4" name="Slide Number Placeholder 3"/>
          <p:cNvSpPr>
            <a:spLocks noGrp="1"/>
          </p:cNvSpPr>
          <p:nvPr>
            <p:ph type="sldNum" sz="quarter" idx="5"/>
          </p:nvPr>
        </p:nvSpPr>
        <p:spPr/>
        <p:txBody>
          <a:bodyPr/>
          <a:lstStyle/>
          <a:p>
            <a:fld id="{D3FFD431-E852-7347-80E8-844383C6E031}" type="slidenum">
              <a:rPr lang="en-US" smtClean="0"/>
              <a:t>16</a:t>
            </a:fld>
            <a:endParaRPr lang="en-US"/>
          </a:p>
        </p:txBody>
      </p:sp>
    </p:spTree>
    <p:extLst>
      <p:ext uri="{BB962C8B-B14F-4D97-AF65-F5344CB8AC3E}">
        <p14:creationId xmlns:p14="http://schemas.microsoft.com/office/powerpoint/2010/main" val="658414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17</a:t>
            </a:fld>
            <a:endParaRPr lang="en-US"/>
          </a:p>
        </p:txBody>
      </p:sp>
    </p:spTree>
    <p:extLst>
      <p:ext uri="{BB962C8B-B14F-4D97-AF65-F5344CB8AC3E}">
        <p14:creationId xmlns:p14="http://schemas.microsoft.com/office/powerpoint/2010/main" val="173812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18</a:t>
            </a:fld>
            <a:endParaRPr lang="en-US"/>
          </a:p>
        </p:txBody>
      </p:sp>
    </p:spTree>
    <p:extLst>
      <p:ext uri="{BB962C8B-B14F-4D97-AF65-F5344CB8AC3E}">
        <p14:creationId xmlns:p14="http://schemas.microsoft.com/office/powerpoint/2010/main" val="2940128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21</a:t>
            </a:fld>
            <a:endParaRPr lang="en-US"/>
          </a:p>
        </p:txBody>
      </p:sp>
    </p:spTree>
    <p:extLst>
      <p:ext uri="{BB962C8B-B14F-4D97-AF65-F5344CB8AC3E}">
        <p14:creationId xmlns:p14="http://schemas.microsoft.com/office/powerpoint/2010/main" val="2367400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23</a:t>
            </a:fld>
            <a:endParaRPr lang="en-US"/>
          </a:p>
        </p:txBody>
      </p:sp>
    </p:spTree>
    <p:extLst>
      <p:ext uri="{BB962C8B-B14F-4D97-AF65-F5344CB8AC3E}">
        <p14:creationId xmlns:p14="http://schemas.microsoft.com/office/powerpoint/2010/main" val="2837072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24</a:t>
            </a:fld>
            <a:endParaRPr lang="en-US"/>
          </a:p>
        </p:txBody>
      </p:sp>
    </p:spTree>
    <p:extLst>
      <p:ext uri="{BB962C8B-B14F-4D97-AF65-F5344CB8AC3E}">
        <p14:creationId xmlns:p14="http://schemas.microsoft.com/office/powerpoint/2010/main" val="15965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2</a:t>
            </a:fld>
            <a:endParaRPr lang="en-US"/>
          </a:p>
        </p:txBody>
      </p:sp>
    </p:spTree>
    <p:extLst>
      <p:ext uri="{BB962C8B-B14F-4D97-AF65-F5344CB8AC3E}">
        <p14:creationId xmlns:p14="http://schemas.microsoft.com/office/powerpoint/2010/main" val="181017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any questions?</a:t>
            </a:r>
          </a:p>
        </p:txBody>
      </p:sp>
      <p:sp>
        <p:nvSpPr>
          <p:cNvPr id="4" name="Slide Number Placeholder 3"/>
          <p:cNvSpPr>
            <a:spLocks noGrp="1"/>
          </p:cNvSpPr>
          <p:nvPr>
            <p:ph type="sldNum" sz="quarter" idx="5"/>
          </p:nvPr>
        </p:nvSpPr>
        <p:spPr/>
        <p:txBody>
          <a:bodyPr/>
          <a:lstStyle/>
          <a:p>
            <a:fld id="{D3FFD431-E852-7347-80E8-844383C6E031}" type="slidenum">
              <a:rPr lang="en-US" smtClean="0"/>
              <a:t>26</a:t>
            </a:fld>
            <a:endParaRPr lang="en-US"/>
          </a:p>
        </p:txBody>
      </p:sp>
    </p:spTree>
    <p:extLst>
      <p:ext uri="{BB962C8B-B14F-4D97-AF65-F5344CB8AC3E}">
        <p14:creationId xmlns:p14="http://schemas.microsoft.com/office/powerpoint/2010/main" val="310617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4</a:t>
            </a:fld>
            <a:endParaRPr lang="en-US"/>
          </a:p>
        </p:txBody>
      </p:sp>
    </p:spTree>
    <p:extLst>
      <p:ext uri="{BB962C8B-B14F-4D97-AF65-F5344CB8AC3E}">
        <p14:creationId xmlns:p14="http://schemas.microsoft.com/office/powerpoint/2010/main" val="58538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5</a:t>
            </a:fld>
            <a:endParaRPr lang="en-US"/>
          </a:p>
        </p:txBody>
      </p:sp>
    </p:spTree>
    <p:extLst>
      <p:ext uri="{BB962C8B-B14F-4D97-AF65-F5344CB8AC3E}">
        <p14:creationId xmlns:p14="http://schemas.microsoft.com/office/powerpoint/2010/main" val="91778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6</a:t>
            </a:fld>
            <a:endParaRPr lang="en-US"/>
          </a:p>
        </p:txBody>
      </p:sp>
    </p:spTree>
    <p:extLst>
      <p:ext uri="{BB962C8B-B14F-4D97-AF65-F5344CB8AC3E}">
        <p14:creationId xmlns:p14="http://schemas.microsoft.com/office/powerpoint/2010/main" val="2734877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FD431-E852-7347-80E8-844383C6E031}" type="slidenum">
              <a:rPr lang="en-US" smtClean="0"/>
              <a:t>7</a:t>
            </a:fld>
            <a:endParaRPr lang="en-US"/>
          </a:p>
        </p:txBody>
      </p:sp>
    </p:spTree>
    <p:extLst>
      <p:ext uri="{BB962C8B-B14F-4D97-AF65-F5344CB8AC3E}">
        <p14:creationId xmlns:p14="http://schemas.microsoft.com/office/powerpoint/2010/main" val="754326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Make user follow someone on Twitter</a:t>
            </a:r>
          </a:p>
          <a:p>
            <a:pPr lvl="1"/>
            <a:r>
              <a:rPr lang="en-US" dirty="0"/>
              <a:t>Make user like something on Facebook</a:t>
            </a:r>
          </a:p>
          <a:p>
            <a:pPr lvl="1"/>
            <a:r>
              <a:rPr lang="en-US" dirty="0"/>
              <a:t>Make user click on Google AdSense ad to generate pay-per-click revenue</a:t>
            </a:r>
          </a:p>
          <a:p>
            <a:pPr lvl="1"/>
            <a:r>
              <a:rPr lang="en-US" dirty="0"/>
              <a:t>Make user play YouTube video to gain views</a:t>
            </a:r>
          </a:p>
        </p:txBody>
      </p:sp>
      <p:sp>
        <p:nvSpPr>
          <p:cNvPr id="4" name="Slide Number Placeholder 3"/>
          <p:cNvSpPr>
            <a:spLocks noGrp="1"/>
          </p:cNvSpPr>
          <p:nvPr>
            <p:ph type="sldNum" sz="quarter" idx="5"/>
          </p:nvPr>
        </p:nvSpPr>
        <p:spPr/>
        <p:txBody>
          <a:bodyPr/>
          <a:lstStyle/>
          <a:p>
            <a:fld id="{D3FFD431-E852-7347-80E8-844383C6E031}" type="slidenum">
              <a:rPr lang="en-US" smtClean="0"/>
              <a:t>8</a:t>
            </a:fld>
            <a:endParaRPr lang="en-US"/>
          </a:p>
        </p:txBody>
      </p:sp>
    </p:spTree>
    <p:extLst>
      <p:ext uri="{BB962C8B-B14F-4D97-AF65-F5344CB8AC3E}">
        <p14:creationId xmlns:p14="http://schemas.microsoft.com/office/powerpoint/2010/main" val="216221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Cursor spoofing</a:t>
            </a:r>
          </a:p>
        </p:txBody>
      </p:sp>
      <p:sp>
        <p:nvSpPr>
          <p:cNvPr id="4" name="Slide Number Placeholder 3"/>
          <p:cNvSpPr>
            <a:spLocks noGrp="1"/>
          </p:cNvSpPr>
          <p:nvPr>
            <p:ph type="sldNum" sz="quarter" idx="5"/>
          </p:nvPr>
        </p:nvSpPr>
        <p:spPr/>
        <p:txBody>
          <a:bodyPr/>
          <a:lstStyle/>
          <a:p>
            <a:fld id="{D3FFD431-E852-7347-80E8-844383C6E031}" type="slidenum">
              <a:rPr lang="en-US" smtClean="0"/>
              <a:t>10</a:t>
            </a:fld>
            <a:endParaRPr lang="en-US"/>
          </a:p>
        </p:txBody>
      </p:sp>
    </p:spTree>
    <p:extLst>
      <p:ext uri="{BB962C8B-B14F-4D97-AF65-F5344CB8AC3E}">
        <p14:creationId xmlns:p14="http://schemas.microsoft.com/office/powerpoint/2010/main" val="190588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click attack</a:t>
            </a:r>
          </a:p>
        </p:txBody>
      </p:sp>
      <p:sp>
        <p:nvSpPr>
          <p:cNvPr id="4" name="Slide Number Placeholder 3"/>
          <p:cNvSpPr>
            <a:spLocks noGrp="1"/>
          </p:cNvSpPr>
          <p:nvPr>
            <p:ph type="sldNum" sz="quarter" idx="5"/>
          </p:nvPr>
        </p:nvSpPr>
        <p:spPr/>
        <p:txBody>
          <a:bodyPr/>
          <a:lstStyle/>
          <a:p>
            <a:fld id="{D3FFD431-E852-7347-80E8-844383C6E031}" type="slidenum">
              <a:rPr lang="en-US" smtClean="0"/>
              <a:t>11</a:t>
            </a:fld>
            <a:endParaRPr lang="en-US"/>
          </a:p>
        </p:txBody>
      </p:sp>
    </p:spTree>
    <p:extLst>
      <p:ext uri="{BB962C8B-B14F-4D97-AF65-F5344CB8AC3E}">
        <p14:creationId xmlns:p14="http://schemas.microsoft.com/office/powerpoint/2010/main" val="1713925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161A-EEE0-3E4E-BD55-BA1A8CE066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84D246-2451-F643-911A-D54259ABD6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75B02-B7D3-1A40-84E6-2D16AF88D02D}"/>
              </a:ext>
            </a:extLst>
          </p:cNvPr>
          <p:cNvSpPr>
            <a:spLocks noGrp="1"/>
          </p:cNvSpPr>
          <p:nvPr>
            <p:ph type="dt" sz="half" idx="10"/>
          </p:nvPr>
        </p:nvSpPr>
        <p:spPr/>
        <p:txBody>
          <a:bodyPr/>
          <a:lstStyle/>
          <a:p>
            <a:fld id="{5BBBE5C4-A833-884A-A08B-15A67741C854}" type="datetime1">
              <a:rPr lang="en-US" smtClean="0"/>
              <a:t>12/4/18</a:t>
            </a:fld>
            <a:endParaRPr lang="en-US"/>
          </a:p>
        </p:txBody>
      </p:sp>
      <p:sp>
        <p:nvSpPr>
          <p:cNvPr id="5" name="Footer Placeholder 4">
            <a:extLst>
              <a:ext uri="{FF2B5EF4-FFF2-40B4-BE49-F238E27FC236}">
                <a16:creationId xmlns:a16="http://schemas.microsoft.com/office/drawing/2014/main" id="{8D4080B4-7377-B24E-A7D8-4B6AE7571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961C5-9750-8447-9029-8BB13858BC95}"/>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2097490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8823-F3CD-004C-8A11-B973E9CDC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512BE8-F807-0744-A887-1E50DEE90B5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808FC-D2DC-7A43-BBB9-0677B320D2B6}"/>
              </a:ext>
            </a:extLst>
          </p:cNvPr>
          <p:cNvSpPr>
            <a:spLocks noGrp="1"/>
          </p:cNvSpPr>
          <p:nvPr>
            <p:ph type="dt" sz="half" idx="10"/>
          </p:nvPr>
        </p:nvSpPr>
        <p:spPr/>
        <p:txBody>
          <a:bodyPr/>
          <a:lstStyle/>
          <a:p>
            <a:fld id="{382F6526-29ED-F44D-9ECA-43F165906174}" type="datetime1">
              <a:rPr lang="en-US" smtClean="0"/>
              <a:t>12/4/18</a:t>
            </a:fld>
            <a:endParaRPr lang="en-US"/>
          </a:p>
        </p:txBody>
      </p:sp>
      <p:sp>
        <p:nvSpPr>
          <p:cNvPr id="5" name="Footer Placeholder 4">
            <a:extLst>
              <a:ext uri="{FF2B5EF4-FFF2-40B4-BE49-F238E27FC236}">
                <a16:creationId xmlns:a16="http://schemas.microsoft.com/office/drawing/2014/main" id="{9D885BB0-C53F-4347-9B06-CA4F0213F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93B32-2B75-7F48-B4DC-C073734902C5}"/>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3285466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63159A-E14F-974C-9AC2-CA0FDAF8E9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D7D835-117C-8C4D-B9AE-62926E8520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956E9-BCB6-0F41-80B3-A7A257B0F0B9}"/>
              </a:ext>
            </a:extLst>
          </p:cNvPr>
          <p:cNvSpPr>
            <a:spLocks noGrp="1"/>
          </p:cNvSpPr>
          <p:nvPr>
            <p:ph type="dt" sz="half" idx="10"/>
          </p:nvPr>
        </p:nvSpPr>
        <p:spPr/>
        <p:txBody>
          <a:bodyPr/>
          <a:lstStyle/>
          <a:p>
            <a:fld id="{0A2495B5-BFAA-F842-85C7-9BD063451C36}" type="datetime1">
              <a:rPr lang="en-US" smtClean="0"/>
              <a:t>12/4/18</a:t>
            </a:fld>
            <a:endParaRPr lang="en-US"/>
          </a:p>
        </p:txBody>
      </p:sp>
      <p:sp>
        <p:nvSpPr>
          <p:cNvPr id="5" name="Footer Placeholder 4">
            <a:extLst>
              <a:ext uri="{FF2B5EF4-FFF2-40B4-BE49-F238E27FC236}">
                <a16:creationId xmlns:a16="http://schemas.microsoft.com/office/drawing/2014/main" id="{6C1D5099-655E-3348-9CC2-B5A2B6C40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9D773-BB82-1446-9AFC-52319029497B}"/>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185842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5DA5-F130-4B48-8FBC-07EB35BED9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B0953-6A6C-2845-AE04-C5FD396C06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DA055-6ACB-A04D-AFE9-9A3A4540C9F3}"/>
              </a:ext>
            </a:extLst>
          </p:cNvPr>
          <p:cNvSpPr>
            <a:spLocks noGrp="1"/>
          </p:cNvSpPr>
          <p:nvPr>
            <p:ph type="dt" sz="half" idx="10"/>
          </p:nvPr>
        </p:nvSpPr>
        <p:spPr/>
        <p:txBody>
          <a:bodyPr/>
          <a:lstStyle/>
          <a:p>
            <a:fld id="{9A464B43-8F7D-8B4D-81ED-12D25D19552C}" type="datetime1">
              <a:rPr lang="en-US" smtClean="0"/>
              <a:t>12/4/18</a:t>
            </a:fld>
            <a:endParaRPr lang="en-US"/>
          </a:p>
        </p:txBody>
      </p:sp>
      <p:sp>
        <p:nvSpPr>
          <p:cNvPr id="5" name="Footer Placeholder 4">
            <a:extLst>
              <a:ext uri="{FF2B5EF4-FFF2-40B4-BE49-F238E27FC236}">
                <a16:creationId xmlns:a16="http://schemas.microsoft.com/office/drawing/2014/main" id="{49D41464-552D-9D44-BC57-273C61D4A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44207-8BA5-D34E-89DE-BF04CE5137AE}"/>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273172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5F48-2564-554A-A9E2-42E97318A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DFCCDC-1F53-D543-BB07-7BEB09FA0C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74A6F7-216B-C043-865F-60794B830109}"/>
              </a:ext>
            </a:extLst>
          </p:cNvPr>
          <p:cNvSpPr>
            <a:spLocks noGrp="1"/>
          </p:cNvSpPr>
          <p:nvPr>
            <p:ph type="dt" sz="half" idx="10"/>
          </p:nvPr>
        </p:nvSpPr>
        <p:spPr/>
        <p:txBody>
          <a:bodyPr/>
          <a:lstStyle/>
          <a:p>
            <a:fld id="{31558918-6C95-974C-A6EE-4B0F51E519EA}" type="datetime1">
              <a:rPr lang="en-US" smtClean="0"/>
              <a:t>12/4/18</a:t>
            </a:fld>
            <a:endParaRPr lang="en-US"/>
          </a:p>
        </p:txBody>
      </p:sp>
      <p:sp>
        <p:nvSpPr>
          <p:cNvPr id="5" name="Footer Placeholder 4">
            <a:extLst>
              <a:ext uri="{FF2B5EF4-FFF2-40B4-BE49-F238E27FC236}">
                <a16:creationId xmlns:a16="http://schemas.microsoft.com/office/drawing/2014/main" id="{86C4F92F-0B85-F547-BA82-43A82A318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72D0C-BCD7-6E42-8FCA-627693323A97}"/>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3070430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B5C9-2D35-A24F-BFAB-6082EEAD3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69FD8-A8E1-E04A-B2BF-57A8468B0B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78E61-8E2B-F145-89D9-D0B39F99A0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630393-0C8B-A646-90C1-CE6BDD70857C}"/>
              </a:ext>
            </a:extLst>
          </p:cNvPr>
          <p:cNvSpPr>
            <a:spLocks noGrp="1"/>
          </p:cNvSpPr>
          <p:nvPr>
            <p:ph type="dt" sz="half" idx="10"/>
          </p:nvPr>
        </p:nvSpPr>
        <p:spPr/>
        <p:txBody>
          <a:bodyPr/>
          <a:lstStyle/>
          <a:p>
            <a:fld id="{A53185A2-F4A1-2A40-A2F6-E5E51D0DC327}" type="datetime1">
              <a:rPr lang="en-US" smtClean="0"/>
              <a:t>12/4/18</a:t>
            </a:fld>
            <a:endParaRPr lang="en-US"/>
          </a:p>
        </p:txBody>
      </p:sp>
      <p:sp>
        <p:nvSpPr>
          <p:cNvPr id="6" name="Footer Placeholder 5">
            <a:extLst>
              <a:ext uri="{FF2B5EF4-FFF2-40B4-BE49-F238E27FC236}">
                <a16:creationId xmlns:a16="http://schemas.microsoft.com/office/drawing/2014/main" id="{A9CD779A-9019-DE40-BD67-F6BDF80F3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D235E-55FC-0E47-B289-6A31ADA6DBA1}"/>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3338461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5431-E7BD-A844-8155-A9F8FC72BC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BA8C8-DF11-2549-A6F9-7D3D68480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4872DA-CA7D-2A41-944A-84F477310A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8CE671-A83E-6745-9840-F989ECBC7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1039B90-CA8B-AF44-9E9A-7A84AE0599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E5726D-EC60-AB42-8D11-958A7F4A9390}"/>
              </a:ext>
            </a:extLst>
          </p:cNvPr>
          <p:cNvSpPr>
            <a:spLocks noGrp="1"/>
          </p:cNvSpPr>
          <p:nvPr>
            <p:ph type="dt" sz="half" idx="10"/>
          </p:nvPr>
        </p:nvSpPr>
        <p:spPr/>
        <p:txBody>
          <a:bodyPr/>
          <a:lstStyle/>
          <a:p>
            <a:fld id="{960DB854-429E-324F-9F87-DADDA6F33DAB}" type="datetime1">
              <a:rPr lang="en-US" smtClean="0"/>
              <a:t>12/4/18</a:t>
            </a:fld>
            <a:endParaRPr lang="en-US"/>
          </a:p>
        </p:txBody>
      </p:sp>
      <p:sp>
        <p:nvSpPr>
          <p:cNvPr id="8" name="Footer Placeholder 7">
            <a:extLst>
              <a:ext uri="{FF2B5EF4-FFF2-40B4-BE49-F238E27FC236}">
                <a16:creationId xmlns:a16="http://schemas.microsoft.com/office/drawing/2014/main" id="{7D63B10E-B5B7-D540-9D0E-85187DE476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B8BFAE-D826-734E-8E84-67F3F138534E}"/>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221225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4D1E-E103-1E45-9541-8C7911933C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48367D-461D-914C-A55D-BC6D029E1CCF}"/>
              </a:ext>
            </a:extLst>
          </p:cNvPr>
          <p:cNvSpPr>
            <a:spLocks noGrp="1"/>
          </p:cNvSpPr>
          <p:nvPr>
            <p:ph type="dt" sz="half" idx="10"/>
          </p:nvPr>
        </p:nvSpPr>
        <p:spPr/>
        <p:txBody>
          <a:bodyPr/>
          <a:lstStyle/>
          <a:p>
            <a:fld id="{C4AAB095-5F4C-5342-A580-AA7BBE5A4989}" type="datetime1">
              <a:rPr lang="en-US" smtClean="0"/>
              <a:t>12/4/18</a:t>
            </a:fld>
            <a:endParaRPr lang="en-US"/>
          </a:p>
        </p:txBody>
      </p:sp>
      <p:sp>
        <p:nvSpPr>
          <p:cNvPr id="4" name="Footer Placeholder 3">
            <a:extLst>
              <a:ext uri="{FF2B5EF4-FFF2-40B4-BE49-F238E27FC236}">
                <a16:creationId xmlns:a16="http://schemas.microsoft.com/office/drawing/2014/main" id="{87DC9D75-7E74-584F-B732-024E1C33F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D6586-0E2A-3849-A165-C2533974B022}"/>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67436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AD342-9EAC-E245-90D5-F1EC26969CC0}"/>
              </a:ext>
            </a:extLst>
          </p:cNvPr>
          <p:cNvSpPr>
            <a:spLocks noGrp="1"/>
          </p:cNvSpPr>
          <p:nvPr>
            <p:ph type="dt" sz="half" idx="10"/>
          </p:nvPr>
        </p:nvSpPr>
        <p:spPr/>
        <p:txBody>
          <a:bodyPr/>
          <a:lstStyle/>
          <a:p>
            <a:fld id="{161ED2F2-29DC-4D43-BDA9-29A9D4B27C54}" type="datetime1">
              <a:rPr lang="en-US" smtClean="0"/>
              <a:t>12/4/18</a:t>
            </a:fld>
            <a:endParaRPr lang="en-US"/>
          </a:p>
        </p:txBody>
      </p:sp>
      <p:sp>
        <p:nvSpPr>
          <p:cNvPr id="3" name="Footer Placeholder 2">
            <a:extLst>
              <a:ext uri="{FF2B5EF4-FFF2-40B4-BE49-F238E27FC236}">
                <a16:creationId xmlns:a16="http://schemas.microsoft.com/office/drawing/2014/main" id="{1515ECE2-CE3E-9C4F-A86F-E972D58FD2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27F116-650C-0C4E-BBCF-354776D2B931}"/>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196208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9A5B-CF47-7C4E-B219-8F3EFE682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E527AD-A5B0-5A45-87DE-27C2B0CA63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F599BB-73FB-F942-83E2-81321091B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4F9C3E-6955-634C-ADEB-54E3E665C6DA}"/>
              </a:ext>
            </a:extLst>
          </p:cNvPr>
          <p:cNvSpPr>
            <a:spLocks noGrp="1"/>
          </p:cNvSpPr>
          <p:nvPr>
            <p:ph type="dt" sz="half" idx="10"/>
          </p:nvPr>
        </p:nvSpPr>
        <p:spPr/>
        <p:txBody>
          <a:bodyPr/>
          <a:lstStyle/>
          <a:p>
            <a:fld id="{F53C800F-DC32-2242-A07D-D870F2D3BB16}" type="datetime1">
              <a:rPr lang="en-US" smtClean="0"/>
              <a:t>12/4/18</a:t>
            </a:fld>
            <a:endParaRPr lang="en-US"/>
          </a:p>
        </p:txBody>
      </p:sp>
      <p:sp>
        <p:nvSpPr>
          <p:cNvPr id="6" name="Footer Placeholder 5">
            <a:extLst>
              <a:ext uri="{FF2B5EF4-FFF2-40B4-BE49-F238E27FC236}">
                <a16:creationId xmlns:a16="http://schemas.microsoft.com/office/drawing/2014/main" id="{3A7E02F5-7EBA-BF4E-B3E3-6AFF340CA7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7553A7-E9C3-2044-992A-B7CAABB2465F}"/>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367017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649-9CC1-EB4D-874E-4F2A10997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F17ABF-AFD1-8E48-9079-67D2DAE31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BDBC3-32B6-454B-911B-2B3A53CE8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D2B259-CFE2-AF41-800D-550D82BD76D7}"/>
              </a:ext>
            </a:extLst>
          </p:cNvPr>
          <p:cNvSpPr>
            <a:spLocks noGrp="1"/>
          </p:cNvSpPr>
          <p:nvPr>
            <p:ph type="dt" sz="half" idx="10"/>
          </p:nvPr>
        </p:nvSpPr>
        <p:spPr/>
        <p:txBody>
          <a:bodyPr/>
          <a:lstStyle/>
          <a:p>
            <a:fld id="{5C709598-7F19-6247-9231-E251D7D50A89}" type="datetime1">
              <a:rPr lang="en-US" smtClean="0"/>
              <a:t>12/4/18</a:t>
            </a:fld>
            <a:endParaRPr lang="en-US"/>
          </a:p>
        </p:txBody>
      </p:sp>
      <p:sp>
        <p:nvSpPr>
          <p:cNvPr id="6" name="Footer Placeholder 5">
            <a:extLst>
              <a:ext uri="{FF2B5EF4-FFF2-40B4-BE49-F238E27FC236}">
                <a16:creationId xmlns:a16="http://schemas.microsoft.com/office/drawing/2014/main" id="{55C22053-B05B-4643-8976-EF2CF01F1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F930A-442B-4742-ADB1-1DC95D8902FF}"/>
              </a:ext>
            </a:extLst>
          </p:cNvPr>
          <p:cNvSpPr>
            <a:spLocks noGrp="1"/>
          </p:cNvSpPr>
          <p:nvPr>
            <p:ph type="sldNum" sz="quarter" idx="12"/>
          </p:nvPr>
        </p:nvSpPr>
        <p:spPr/>
        <p:txBody>
          <a:bodyPr/>
          <a:lstStyle/>
          <a:p>
            <a:fld id="{608FB03B-E66F-EB4C-AB9F-52A28115839A}" type="slidenum">
              <a:rPr lang="en-US" smtClean="0"/>
              <a:t>‹#›</a:t>
            </a:fld>
            <a:endParaRPr lang="en-US"/>
          </a:p>
        </p:txBody>
      </p:sp>
    </p:spTree>
    <p:extLst>
      <p:ext uri="{BB962C8B-B14F-4D97-AF65-F5344CB8AC3E}">
        <p14:creationId xmlns:p14="http://schemas.microsoft.com/office/powerpoint/2010/main" val="222371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957CC5-4BFF-DC45-9A73-D14E40533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A6AB1A-43C8-7840-BA06-FAC84884A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6A92CE-5CF2-9A4D-B266-37D0C6143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0C86B-9D41-6649-A83C-2BDD61AF93C8}" type="datetime1">
              <a:rPr lang="en-US" smtClean="0"/>
              <a:t>12/4/18</a:t>
            </a:fld>
            <a:endParaRPr lang="en-US"/>
          </a:p>
        </p:txBody>
      </p:sp>
      <p:sp>
        <p:nvSpPr>
          <p:cNvPr id="5" name="Footer Placeholder 4">
            <a:extLst>
              <a:ext uri="{FF2B5EF4-FFF2-40B4-BE49-F238E27FC236}">
                <a16:creationId xmlns:a16="http://schemas.microsoft.com/office/drawing/2014/main" id="{B7C2D1A8-85EF-374E-B291-7480563634B5}"/>
              </a:ext>
            </a:extLst>
          </p:cNvPr>
          <p:cNvSpPr>
            <a:spLocks noGrp="1"/>
          </p:cNvSpPr>
          <p:nvPr>
            <p:ph type="ftr" sz="quarter" idx="3"/>
          </p:nvPr>
        </p:nvSpPr>
        <p:spPr>
          <a:xfrm>
            <a:off x="8604984" y="6356349"/>
            <a:ext cx="274881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EB3F89F-75F1-F14C-AEEA-61C55170C977}"/>
              </a:ext>
            </a:extLst>
          </p:cNvPr>
          <p:cNvSpPr>
            <a:spLocks noGrp="1"/>
          </p:cNvSpPr>
          <p:nvPr>
            <p:ph type="sldNum" sz="quarter" idx="4"/>
          </p:nvPr>
        </p:nvSpPr>
        <p:spPr>
          <a:xfrm>
            <a:off x="3720966" y="6356349"/>
            <a:ext cx="47396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08FB03B-E66F-EB4C-AB9F-52A28115839A}" type="slidenum">
              <a:rPr lang="en-US" smtClean="0"/>
              <a:pPr/>
              <a:t>‹#›</a:t>
            </a:fld>
            <a:endParaRPr lang="en-US" dirty="0"/>
          </a:p>
        </p:txBody>
      </p:sp>
    </p:spTree>
    <p:extLst>
      <p:ext uri="{BB962C8B-B14F-4D97-AF65-F5344CB8AC3E}">
        <p14:creationId xmlns:p14="http://schemas.microsoft.com/office/powerpoint/2010/main" val="408974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13.xml"/><Relationship Id="rId16"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AC57-DF12-EE4B-B617-D1ED6EEEDDB7}"/>
              </a:ext>
            </a:extLst>
          </p:cNvPr>
          <p:cNvSpPr>
            <a:spLocks noGrp="1"/>
          </p:cNvSpPr>
          <p:nvPr>
            <p:ph type="ctrTitle"/>
          </p:nvPr>
        </p:nvSpPr>
        <p:spPr>
          <a:xfrm>
            <a:off x="1524000" y="0"/>
            <a:ext cx="9144000" cy="3041149"/>
          </a:xfrm>
        </p:spPr>
        <p:txBody>
          <a:bodyPr>
            <a:normAutofit/>
          </a:bodyPr>
          <a:lstStyle/>
          <a:p>
            <a:r>
              <a:rPr lang="en-US" dirty="0"/>
              <a:t>Abusing HTML5 permissions on browsers</a:t>
            </a:r>
          </a:p>
        </p:txBody>
      </p:sp>
      <p:sp>
        <p:nvSpPr>
          <p:cNvPr id="3" name="Subtitle 2">
            <a:extLst>
              <a:ext uri="{FF2B5EF4-FFF2-40B4-BE49-F238E27FC236}">
                <a16:creationId xmlns:a16="http://schemas.microsoft.com/office/drawing/2014/main" id="{B32C8858-42BB-6147-AE6A-03CFC4301135}"/>
              </a:ext>
            </a:extLst>
          </p:cNvPr>
          <p:cNvSpPr>
            <a:spLocks noGrp="1"/>
          </p:cNvSpPr>
          <p:nvPr>
            <p:ph type="subTitle" idx="1"/>
          </p:nvPr>
        </p:nvSpPr>
        <p:spPr>
          <a:xfrm>
            <a:off x="1524000" y="3978667"/>
            <a:ext cx="9144000" cy="1774861"/>
          </a:xfrm>
        </p:spPr>
        <p:txBody>
          <a:bodyPr>
            <a:normAutofit fontScale="85000" lnSpcReduction="20000"/>
          </a:bodyPr>
          <a:lstStyle/>
          <a:p>
            <a:r>
              <a:rPr lang="en-US" sz="3300" b="1" dirty="0"/>
              <a:t>Joel Niklaus</a:t>
            </a:r>
          </a:p>
          <a:p>
            <a:endParaRPr lang="en-US" dirty="0"/>
          </a:p>
          <a:p>
            <a:r>
              <a:rPr lang="de-CH" dirty="0"/>
              <a:t>04/DEC/2018</a:t>
            </a:r>
          </a:p>
          <a:p>
            <a:endParaRPr lang="en-US" dirty="0"/>
          </a:p>
          <a:p>
            <a:r>
              <a:rPr lang="de-CH" dirty="0"/>
              <a:t>SCG Software </a:t>
            </a:r>
            <a:r>
              <a:rPr lang="de-CH" dirty="0" err="1"/>
              <a:t>Composition</a:t>
            </a:r>
            <a:r>
              <a:rPr lang="de-CH" dirty="0"/>
              <a:t> Seminar</a:t>
            </a:r>
          </a:p>
        </p:txBody>
      </p:sp>
    </p:spTree>
    <p:extLst>
      <p:ext uri="{BB962C8B-B14F-4D97-AF65-F5344CB8AC3E}">
        <p14:creationId xmlns:p14="http://schemas.microsoft.com/office/powerpoint/2010/main" val="483507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7D75-156C-FC4A-9554-DF7272D30044}"/>
              </a:ext>
            </a:extLst>
          </p:cNvPr>
          <p:cNvSpPr>
            <a:spLocks noGrp="1"/>
          </p:cNvSpPr>
          <p:nvPr>
            <p:ph type="title"/>
          </p:nvPr>
        </p:nvSpPr>
        <p:spPr/>
        <p:txBody>
          <a:bodyPr/>
          <a:lstStyle/>
          <a:p>
            <a:r>
              <a:rPr lang="en-US" dirty="0"/>
              <a:t>B) Pointer Spoofing</a:t>
            </a:r>
          </a:p>
        </p:txBody>
      </p:sp>
      <p:pic>
        <p:nvPicPr>
          <p:cNvPr id="6" name="Content Placeholder 5">
            <a:extLst>
              <a:ext uri="{FF2B5EF4-FFF2-40B4-BE49-F238E27FC236}">
                <a16:creationId xmlns:a16="http://schemas.microsoft.com/office/drawing/2014/main" id="{AB7989AA-2B7C-7344-B3A2-250E13AD751C}"/>
              </a:ext>
            </a:extLst>
          </p:cNvPr>
          <p:cNvPicPr>
            <a:picLocks noGrp="1" noChangeAspect="1"/>
          </p:cNvPicPr>
          <p:nvPr>
            <p:ph idx="1"/>
          </p:nvPr>
        </p:nvPicPr>
        <p:blipFill>
          <a:blip r:embed="rId3"/>
          <a:stretch>
            <a:fillRect/>
          </a:stretch>
        </p:blipFill>
        <p:spPr>
          <a:xfrm>
            <a:off x="838200" y="2171674"/>
            <a:ext cx="10515600" cy="3659240"/>
          </a:xfrm>
        </p:spPr>
      </p:pic>
      <p:sp>
        <p:nvSpPr>
          <p:cNvPr id="4" name="Slide Number Placeholder 3">
            <a:extLst>
              <a:ext uri="{FF2B5EF4-FFF2-40B4-BE49-F238E27FC236}">
                <a16:creationId xmlns:a16="http://schemas.microsoft.com/office/drawing/2014/main" id="{3B32ABB4-2B6B-A04F-9987-446AEEFE522A}"/>
              </a:ext>
            </a:extLst>
          </p:cNvPr>
          <p:cNvSpPr>
            <a:spLocks noGrp="1"/>
          </p:cNvSpPr>
          <p:nvPr>
            <p:ph type="sldNum" sz="quarter" idx="12"/>
          </p:nvPr>
        </p:nvSpPr>
        <p:spPr/>
        <p:txBody>
          <a:bodyPr/>
          <a:lstStyle/>
          <a:p>
            <a:fld id="{608FB03B-E66F-EB4C-AB9F-52A28115839A}" type="slidenum">
              <a:rPr lang="en-US" smtClean="0"/>
              <a:t>10</a:t>
            </a:fld>
            <a:endParaRPr lang="en-US"/>
          </a:p>
        </p:txBody>
      </p:sp>
    </p:spTree>
    <p:extLst>
      <p:ext uri="{BB962C8B-B14F-4D97-AF65-F5344CB8AC3E}">
        <p14:creationId xmlns:p14="http://schemas.microsoft.com/office/powerpoint/2010/main" val="4229236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7D75-156C-FC4A-9554-DF7272D30044}"/>
              </a:ext>
            </a:extLst>
          </p:cNvPr>
          <p:cNvSpPr>
            <a:spLocks noGrp="1"/>
          </p:cNvSpPr>
          <p:nvPr>
            <p:ph type="title"/>
          </p:nvPr>
        </p:nvSpPr>
        <p:spPr/>
        <p:txBody>
          <a:bodyPr/>
          <a:lstStyle/>
          <a:p>
            <a:r>
              <a:rPr lang="en-US" dirty="0"/>
              <a:t>C) Temporal Spoofing</a:t>
            </a:r>
          </a:p>
        </p:txBody>
      </p:sp>
      <p:sp>
        <p:nvSpPr>
          <p:cNvPr id="4" name="Slide Number Placeholder 3">
            <a:extLst>
              <a:ext uri="{FF2B5EF4-FFF2-40B4-BE49-F238E27FC236}">
                <a16:creationId xmlns:a16="http://schemas.microsoft.com/office/drawing/2014/main" id="{3B32ABB4-2B6B-A04F-9987-446AEEFE522A}"/>
              </a:ext>
            </a:extLst>
          </p:cNvPr>
          <p:cNvSpPr>
            <a:spLocks noGrp="1"/>
          </p:cNvSpPr>
          <p:nvPr>
            <p:ph type="sldNum" sz="quarter" idx="12"/>
          </p:nvPr>
        </p:nvSpPr>
        <p:spPr/>
        <p:txBody>
          <a:bodyPr/>
          <a:lstStyle/>
          <a:p>
            <a:fld id="{608FB03B-E66F-EB4C-AB9F-52A28115839A}" type="slidenum">
              <a:rPr lang="en-US" smtClean="0"/>
              <a:t>11</a:t>
            </a:fld>
            <a:endParaRPr lang="en-US"/>
          </a:p>
        </p:txBody>
      </p:sp>
      <p:pic>
        <p:nvPicPr>
          <p:cNvPr id="10" name="Content Placeholder 9">
            <a:extLst>
              <a:ext uri="{FF2B5EF4-FFF2-40B4-BE49-F238E27FC236}">
                <a16:creationId xmlns:a16="http://schemas.microsoft.com/office/drawing/2014/main" id="{3BBE85DD-4B04-5A4F-8137-805648BEB255}"/>
              </a:ext>
            </a:extLst>
          </p:cNvPr>
          <p:cNvPicPr>
            <a:picLocks noGrp="1" noChangeAspect="1"/>
          </p:cNvPicPr>
          <p:nvPr>
            <p:ph idx="1"/>
          </p:nvPr>
        </p:nvPicPr>
        <p:blipFill>
          <a:blip r:embed="rId3"/>
          <a:stretch>
            <a:fillRect/>
          </a:stretch>
        </p:blipFill>
        <p:spPr>
          <a:xfrm>
            <a:off x="838200" y="1963712"/>
            <a:ext cx="5177503" cy="3838003"/>
          </a:xfrm>
        </p:spPr>
      </p:pic>
      <p:pic>
        <p:nvPicPr>
          <p:cNvPr id="12" name="Picture 11">
            <a:extLst>
              <a:ext uri="{FF2B5EF4-FFF2-40B4-BE49-F238E27FC236}">
                <a16:creationId xmlns:a16="http://schemas.microsoft.com/office/drawing/2014/main" id="{A9CD5AB7-A811-B24B-83D8-D9576D05435E}"/>
              </a:ext>
            </a:extLst>
          </p:cNvPr>
          <p:cNvPicPr>
            <a:picLocks noChangeAspect="1"/>
          </p:cNvPicPr>
          <p:nvPr/>
        </p:nvPicPr>
        <p:blipFill>
          <a:blip r:embed="rId4"/>
          <a:stretch>
            <a:fillRect/>
          </a:stretch>
        </p:blipFill>
        <p:spPr>
          <a:xfrm>
            <a:off x="6137563" y="1963713"/>
            <a:ext cx="5216237" cy="3838002"/>
          </a:xfrm>
          <a:prstGeom prst="rect">
            <a:avLst/>
          </a:prstGeom>
        </p:spPr>
      </p:pic>
    </p:spTree>
    <p:extLst>
      <p:ext uri="{BB962C8B-B14F-4D97-AF65-F5344CB8AC3E}">
        <p14:creationId xmlns:p14="http://schemas.microsoft.com/office/powerpoint/2010/main" val="354967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88C5-9327-B34F-B593-04813F5112E8}"/>
              </a:ext>
            </a:extLst>
          </p:cNvPr>
          <p:cNvSpPr>
            <a:spLocks noGrp="1"/>
          </p:cNvSpPr>
          <p:nvPr>
            <p:ph type="title"/>
          </p:nvPr>
        </p:nvSpPr>
        <p:spPr/>
        <p:txBody>
          <a:bodyPr/>
          <a:lstStyle/>
          <a:p>
            <a:r>
              <a:rPr lang="en-US" dirty="0"/>
              <a:t>Prevalence of Vulnerabilities</a:t>
            </a:r>
          </a:p>
        </p:txBody>
      </p:sp>
      <p:sp>
        <p:nvSpPr>
          <p:cNvPr id="4" name="Slide Number Placeholder 3">
            <a:extLst>
              <a:ext uri="{FF2B5EF4-FFF2-40B4-BE49-F238E27FC236}">
                <a16:creationId xmlns:a16="http://schemas.microsoft.com/office/drawing/2014/main" id="{7FBFA570-57C2-BF42-A039-C3FDA43E780E}"/>
              </a:ext>
            </a:extLst>
          </p:cNvPr>
          <p:cNvSpPr>
            <a:spLocks noGrp="1"/>
          </p:cNvSpPr>
          <p:nvPr>
            <p:ph type="sldNum" sz="quarter" idx="12"/>
          </p:nvPr>
        </p:nvSpPr>
        <p:spPr/>
        <p:txBody>
          <a:bodyPr/>
          <a:lstStyle/>
          <a:p>
            <a:fld id="{608FB03B-E66F-EB4C-AB9F-52A28115839A}" type="slidenum">
              <a:rPr lang="en-US" smtClean="0"/>
              <a:t>12</a:t>
            </a:fld>
            <a:endParaRPr lang="en-US" dirty="0"/>
          </a:p>
        </p:txBody>
      </p:sp>
      <p:pic>
        <p:nvPicPr>
          <p:cNvPr id="7" name="Picture 6">
            <a:extLst>
              <a:ext uri="{FF2B5EF4-FFF2-40B4-BE49-F238E27FC236}">
                <a16:creationId xmlns:a16="http://schemas.microsoft.com/office/drawing/2014/main" id="{3873BFBC-38A8-EC42-BE2C-4D28F9B63427}"/>
              </a:ext>
            </a:extLst>
          </p:cNvPr>
          <p:cNvPicPr>
            <a:picLocks noChangeAspect="1"/>
          </p:cNvPicPr>
          <p:nvPr/>
        </p:nvPicPr>
        <p:blipFill>
          <a:blip r:embed="rId3"/>
          <a:stretch>
            <a:fillRect/>
          </a:stretch>
        </p:blipFill>
        <p:spPr>
          <a:xfrm>
            <a:off x="838324" y="1883638"/>
            <a:ext cx="2086223" cy="2086223"/>
          </a:xfrm>
          <a:prstGeom prst="rect">
            <a:avLst/>
          </a:prstGeom>
        </p:spPr>
      </p:pic>
      <p:sp>
        <p:nvSpPr>
          <p:cNvPr id="8" name="TextBox 7">
            <a:extLst>
              <a:ext uri="{FF2B5EF4-FFF2-40B4-BE49-F238E27FC236}">
                <a16:creationId xmlns:a16="http://schemas.microsoft.com/office/drawing/2014/main" id="{057F7EA3-8331-6644-9E8E-648C54D8444C}"/>
              </a:ext>
            </a:extLst>
          </p:cNvPr>
          <p:cNvSpPr txBox="1"/>
          <p:nvPr/>
        </p:nvSpPr>
        <p:spPr>
          <a:xfrm>
            <a:off x="182516" y="4308577"/>
            <a:ext cx="3397841" cy="830997"/>
          </a:xfrm>
          <a:prstGeom prst="rect">
            <a:avLst/>
          </a:prstGeom>
          <a:noFill/>
        </p:spPr>
        <p:txBody>
          <a:bodyPr wrap="square" rtlCol="0">
            <a:spAutoFit/>
          </a:bodyPr>
          <a:lstStyle/>
          <a:p>
            <a:pPr algn="ctr"/>
            <a:r>
              <a:rPr lang="en-US" sz="2400" dirty="0"/>
              <a:t>Google</a:t>
            </a:r>
            <a:br>
              <a:rPr lang="en-US" sz="2400" dirty="0"/>
            </a:br>
            <a:r>
              <a:rPr lang="en-US" sz="2400" dirty="0">
                <a:solidFill>
                  <a:schemeClr val="bg1">
                    <a:lumMod val="50000"/>
                  </a:schemeClr>
                </a:solidFill>
              </a:rPr>
              <a:t>Explorer API</a:t>
            </a:r>
          </a:p>
        </p:txBody>
      </p:sp>
      <p:pic>
        <p:nvPicPr>
          <p:cNvPr id="11" name="Picture 10">
            <a:extLst>
              <a:ext uri="{FF2B5EF4-FFF2-40B4-BE49-F238E27FC236}">
                <a16:creationId xmlns:a16="http://schemas.microsoft.com/office/drawing/2014/main" id="{A6E36614-B3B1-A040-AE05-046FB05AAE9C}"/>
              </a:ext>
            </a:extLst>
          </p:cNvPr>
          <p:cNvPicPr>
            <a:picLocks noChangeAspect="1"/>
          </p:cNvPicPr>
          <p:nvPr/>
        </p:nvPicPr>
        <p:blipFill>
          <a:blip r:embed="rId4"/>
          <a:stretch>
            <a:fillRect/>
          </a:stretch>
        </p:blipFill>
        <p:spPr>
          <a:xfrm>
            <a:off x="4762822" y="1879561"/>
            <a:ext cx="2090300" cy="2090300"/>
          </a:xfrm>
          <a:prstGeom prst="rect">
            <a:avLst/>
          </a:prstGeom>
        </p:spPr>
      </p:pic>
      <p:sp>
        <p:nvSpPr>
          <p:cNvPr id="12" name="TextBox 11">
            <a:extLst>
              <a:ext uri="{FF2B5EF4-FFF2-40B4-BE49-F238E27FC236}">
                <a16:creationId xmlns:a16="http://schemas.microsoft.com/office/drawing/2014/main" id="{5B57DCFD-869D-B64F-9033-A4B1D597D51C}"/>
              </a:ext>
            </a:extLst>
          </p:cNvPr>
          <p:cNvSpPr txBox="1"/>
          <p:nvPr/>
        </p:nvSpPr>
        <p:spPr>
          <a:xfrm>
            <a:off x="3580358" y="4318658"/>
            <a:ext cx="4455228" cy="830997"/>
          </a:xfrm>
          <a:prstGeom prst="rect">
            <a:avLst/>
          </a:prstGeom>
          <a:noFill/>
        </p:spPr>
        <p:txBody>
          <a:bodyPr wrap="square" rtlCol="0">
            <a:spAutoFit/>
          </a:bodyPr>
          <a:lstStyle/>
          <a:p>
            <a:pPr algn="ctr"/>
            <a:r>
              <a:rPr lang="en-US" sz="2400" dirty="0"/>
              <a:t>Facebook</a:t>
            </a:r>
            <a:br>
              <a:rPr lang="en-US" sz="2400" dirty="0"/>
            </a:br>
            <a:r>
              <a:rPr lang="en-US" sz="2400" dirty="0">
                <a:solidFill>
                  <a:schemeClr val="bg1">
                    <a:lumMod val="50000"/>
                  </a:schemeClr>
                </a:solidFill>
              </a:rPr>
              <a:t>iframe</a:t>
            </a:r>
          </a:p>
        </p:txBody>
      </p:sp>
      <p:pic>
        <p:nvPicPr>
          <p:cNvPr id="15" name="Picture 14">
            <a:extLst>
              <a:ext uri="{FF2B5EF4-FFF2-40B4-BE49-F238E27FC236}">
                <a16:creationId xmlns:a16="http://schemas.microsoft.com/office/drawing/2014/main" id="{C1787ECB-D8CC-D047-A073-DDA5F10E6746}"/>
              </a:ext>
            </a:extLst>
          </p:cNvPr>
          <p:cNvPicPr>
            <a:picLocks noChangeAspect="1"/>
          </p:cNvPicPr>
          <p:nvPr/>
        </p:nvPicPr>
        <p:blipFill>
          <a:blip r:embed="rId5"/>
          <a:stretch>
            <a:fillRect/>
          </a:stretch>
        </p:blipFill>
        <p:spPr>
          <a:xfrm>
            <a:off x="8927243" y="1879561"/>
            <a:ext cx="2090300" cy="2090300"/>
          </a:xfrm>
          <a:prstGeom prst="rect">
            <a:avLst/>
          </a:prstGeom>
        </p:spPr>
      </p:pic>
      <p:sp>
        <p:nvSpPr>
          <p:cNvPr id="16" name="TextBox 15">
            <a:extLst>
              <a:ext uri="{FF2B5EF4-FFF2-40B4-BE49-F238E27FC236}">
                <a16:creationId xmlns:a16="http://schemas.microsoft.com/office/drawing/2014/main" id="{BC9B99D3-C615-1948-BF0C-A1F2929802DE}"/>
              </a:ext>
            </a:extLst>
          </p:cNvPr>
          <p:cNvSpPr txBox="1"/>
          <p:nvPr/>
        </p:nvSpPr>
        <p:spPr>
          <a:xfrm>
            <a:off x="8161660" y="4318658"/>
            <a:ext cx="3621466" cy="830997"/>
          </a:xfrm>
          <a:prstGeom prst="rect">
            <a:avLst/>
          </a:prstGeom>
          <a:noFill/>
        </p:spPr>
        <p:txBody>
          <a:bodyPr wrap="square" rtlCol="0">
            <a:spAutoFit/>
          </a:bodyPr>
          <a:lstStyle/>
          <a:p>
            <a:pPr algn="ctr"/>
            <a:r>
              <a:rPr lang="en-US" sz="2400" dirty="0"/>
              <a:t>LinkedIn</a:t>
            </a:r>
            <a:br>
              <a:rPr lang="en-US" sz="2400" dirty="0"/>
            </a:br>
            <a:r>
              <a:rPr lang="en-US" sz="2400" dirty="0">
                <a:solidFill>
                  <a:schemeClr val="bg1">
                    <a:lumMod val="50000"/>
                  </a:schemeClr>
                </a:solidFill>
              </a:rPr>
              <a:t>AutoFill plug-in</a:t>
            </a:r>
          </a:p>
        </p:txBody>
      </p:sp>
    </p:spTree>
    <p:extLst>
      <p:ext uri="{BB962C8B-B14F-4D97-AF65-F5344CB8AC3E}">
        <p14:creationId xmlns:p14="http://schemas.microsoft.com/office/powerpoint/2010/main" val="5014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8887-8338-5749-AFEF-5EB6F29592B8}"/>
              </a:ext>
            </a:extLst>
          </p:cNvPr>
          <p:cNvSpPr>
            <a:spLocks noGrp="1"/>
          </p:cNvSpPr>
          <p:nvPr>
            <p:ph type="title"/>
          </p:nvPr>
        </p:nvSpPr>
        <p:spPr/>
        <p:txBody>
          <a:bodyPr/>
          <a:lstStyle/>
          <a:p>
            <a:r>
              <a:rPr lang="en-US" dirty="0"/>
              <a:t>Defense Mechanisms</a:t>
            </a:r>
          </a:p>
        </p:txBody>
      </p:sp>
      <p:sp>
        <p:nvSpPr>
          <p:cNvPr id="3" name="Content Placeholder 2">
            <a:extLst>
              <a:ext uri="{FF2B5EF4-FFF2-40B4-BE49-F238E27FC236}">
                <a16:creationId xmlns:a16="http://schemas.microsoft.com/office/drawing/2014/main" id="{19A3AC03-9EE1-A540-8AF4-962C0B073C98}"/>
              </a:ext>
            </a:extLst>
          </p:cNvPr>
          <p:cNvSpPr>
            <a:spLocks noGrp="1"/>
          </p:cNvSpPr>
          <p:nvPr>
            <p:ph idx="1"/>
          </p:nvPr>
        </p:nvSpPr>
        <p:spPr/>
        <p:txBody>
          <a:bodyPr>
            <a:normAutofit lnSpcReduction="10000"/>
          </a:bodyPr>
          <a:lstStyle/>
          <a:p>
            <a:pPr marL="0" indent="0">
              <a:buNone/>
            </a:pPr>
            <a:r>
              <a:rPr lang="en-US" dirty="0"/>
              <a:t>Frame busting</a:t>
            </a:r>
          </a:p>
          <a:p>
            <a:pPr marL="0" indent="0">
              <a:buNone/>
            </a:pPr>
            <a:endParaRPr lang="en-US" dirty="0"/>
          </a:p>
          <a:p>
            <a:pPr marL="0" indent="0">
              <a:buNone/>
            </a:pPr>
            <a:r>
              <a:rPr lang="en-US" dirty="0"/>
              <a:t>HTTP header X-Frame options</a:t>
            </a:r>
          </a:p>
          <a:p>
            <a:pPr marL="457200" lvl="1" indent="0">
              <a:buNone/>
            </a:pPr>
            <a:r>
              <a:rPr lang="en-US" i="1" dirty="0"/>
              <a:t>DENY		any embedding disallowed</a:t>
            </a:r>
          </a:p>
          <a:p>
            <a:pPr marL="457200" lvl="1" indent="0">
              <a:buNone/>
            </a:pPr>
            <a:r>
              <a:rPr lang="en-US" i="1" dirty="0"/>
              <a:t>SAMEORIGIN	only on the same website allowed</a:t>
            </a:r>
          </a:p>
          <a:p>
            <a:pPr marL="457200" lvl="1" indent="0">
              <a:buNone/>
            </a:pPr>
            <a:r>
              <a:rPr lang="en-US" i="1" dirty="0"/>
              <a:t>ALLOW FROM	allowed on the specified websites</a:t>
            </a:r>
            <a:endParaRPr lang="en-US" dirty="0"/>
          </a:p>
          <a:p>
            <a:pPr marL="0" indent="0">
              <a:buNone/>
            </a:pPr>
            <a:endParaRPr lang="en-US" dirty="0"/>
          </a:p>
          <a:p>
            <a:pPr marL="0" indent="0">
              <a:buNone/>
            </a:pPr>
            <a:r>
              <a:rPr lang="en-US" dirty="0"/>
              <a:t>JavaScript (defense script / no-script add-on)</a:t>
            </a:r>
          </a:p>
          <a:p>
            <a:pPr marL="0" indent="0">
              <a:buNone/>
            </a:pPr>
            <a:endParaRPr lang="en-US" dirty="0"/>
          </a:p>
          <a:p>
            <a:pPr marL="0" indent="0">
              <a:buNone/>
            </a:pPr>
            <a:r>
              <a:rPr lang="en-US" dirty="0" err="1"/>
              <a:t>GuardedID</a:t>
            </a:r>
            <a:endParaRPr lang="en-US" dirty="0"/>
          </a:p>
        </p:txBody>
      </p:sp>
      <p:sp>
        <p:nvSpPr>
          <p:cNvPr id="4" name="Slide Number Placeholder 3">
            <a:extLst>
              <a:ext uri="{FF2B5EF4-FFF2-40B4-BE49-F238E27FC236}">
                <a16:creationId xmlns:a16="http://schemas.microsoft.com/office/drawing/2014/main" id="{EE8F66D1-B4B2-3948-8F02-84D077801F4A}"/>
              </a:ext>
            </a:extLst>
          </p:cNvPr>
          <p:cNvSpPr>
            <a:spLocks noGrp="1"/>
          </p:cNvSpPr>
          <p:nvPr>
            <p:ph type="sldNum" sz="quarter" idx="12"/>
          </p:nvPr>
        </p:nvSpPr>
        <p:spPr/>
        <p:txBody>
          <a:bodyPr/>
          <a:lstStyle/>
          <a:p>
            <a:fld id="{608FB03B-E66F-EB4C-AB9F-52A28115839A}" type="slidenum">
              <a:rPr lang="en-US" smtClean="0"/>
              <a:t>13</a:t>
            </a:fld>
            <a:endParaRPr lang="en-US"/>
          </a:p>
        </p:txBody>
      </p:sp>
    </p:spTree>
    <p:extLst>
      <p:ext uri="{BB962C8B-B14F-4D97-AF65-F5344CB8AC3E}">
        <p14:creationId xmlns:p14="http://schemas.microsoft.com/office/powerpoint/2010/main" val="3960333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a:xfrm>
            <a:off x="838200" y="365125"/>
            <a:ext cx="10515600" cy="5477891"/>
          </a:xfrm>
        </p:spPr>
        <p:txBody>
          <a:bodyPr/>
          <a:lstStyle/>
          <a:p>
            <a:pPr algn="ctr"/>
            <a:br>
              <a:rPr lang="en-US" sz="9600" dirty="0"/>
            </a:br>
            <a:r>
              <a:rPr lang="en-US" sz="9600" dirty="0"/>
              <a:t>Technical Details</a:t>
            </a:r>
            <a:endParaRPr lang="en-US"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14</a:t>
            </a:fld>
            <a:endParaRPr lang="en-US"/>
          </a:p>
        </p:txBody>
      </p:sp>
    </p:spTree>
    <p:extLst>
      <p:ext uri="{BB962C8B-B14F-4D97-AF65-F5344CB8AC3E}">
        <p14:creationId xmlns:p14="http://schemas.microsoft.com/office/powerpoint/2010/main" val="237091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A7C4-D62C-3C44-A2A2-7A8539C42FA8}"/>
              </a:ext>
            </a:extLst>
          </p:cNvPr>
          <p:cNvSpPr>
            <a:spLocks noGrp="1"/>
          </p:cNvSpPr>
          <p:nvPr>
            <p:ph type="title"/>
          </p:nvPr>
        </p:nvSpPr>
        <p:spPr/>
        <p:txBody>
          <a:bodyPr/>
          <a:lstStyle/>
          <a:p>
            <a:r>
              <a:rPr lang="en-US" dirty="0"/>
              <a:t>HTML5 Permission API</a:t>
            </a:r>
          </a:p>
        </p:txBody>
      </p:sp>
      <p:sp>
        <p:nvSpPr>
          <p:cNvPr id="4" name="Slide Number Placeholder 3">
            <a:extLst>
              <a:ext uri="{FF2B5EF4-FFF2-40B4-BE49-F238E27FC236}">
                <a16:creationId xmlns:a16="http://schemas.microsoft.com/office/drawing/2014/main" id="{3FAED08D-4597-7A41-BD0B-F40AF2CF98DF}"/>
              </a:ext>
            </a:extLst>
          </p:cNvPr>
          <p:cNvSpPr>
            <a:spLocks noGrp="1"/>
          </p:cNvSpPr>
          <p:nvPr>
            <p:ph type="sldNum" sz="quarter" idx="12"/>
          </p:nvPr>
        </p:nvSpPr>
        <p:spPr/>
        <p:txBody>
          <a:bodyPr/>
          <a:lstStyle/>
          <a:p>
            <a:fld id="{608FB03B-E66F-EB4C-AB9F-52A28115839A}" type="slidenum">
              <a:rPr lang="en-US" smtClean="0"/>
              <a:t>15</a:t>
            </a:fld>
            <a:endParaRPr lang="en-US"/>
          </a:p>
        </p:txBody>
      </p:sp>
      <p:sp>
        <p:nvSpPr>
          <p:cNvPr id="6" name="Rectangle 5">
            <a:extLst>
              <a:ext uri="{FF2B5EF4-FFF2-40B4-BE49-F238E27FC236}">
                <a16:creationId xmlns:a16="http://schemas.microsoft.com/office/drawing/2014/main" id="{FADA5ED0-F9A4-384A-AE49-942D8C340E3B}"/>
              </a:ext>
            </a:extLst>
          </p:cNvPr>
          <p:cNvSpPr/>
          <p:nvPr/>
        </p:nvSpPr>
        <p:spPr>
          <a:xfrm>
            <a:off x="832986" y="1690688"/>
            <a:ext cx="10515600" cy="3416320"/>
          </a:xfrm>
          <a:prstGeom prst="rect">
            <a:avLst/>
          </a:prstGeom>
        </p:spPr>
        <p:txBody>
          <a:bodyPr wrap="square">
            <a:spAutoFit/>
          </a:bodyPr>
          <a:lstStyle/>
          <a:p>
            <a:r>
              <a:rPr lang="en-US" sz="2400" dirty="0">
                <a:solidFill>
                  <a:srgbClr val="D81B60"/>
                </a:solidFill>
              </a:rPr>
              <a:t>// Check for Geolocation API permissions  </a:t>
            </a:r>
            <a:br>
              <a:rPr lang="en-US" sz="2400" dirty="0"/>
            </a:br>
            <a:r>
              <a:rPr lang="en-US" sz="2400" dirty="0" err="1"/>
              <a:t>navigator.permissions.query</a:t>
            </a:r>
            <a:r>
              <a:rPr lang="en-US" sz="2400" dirty="0"/>
              <a:t>({</a:t>
            </a:r>
            <a:r>
              <a:rPr lang="en-US" sz="2400" dirty="0" err="1"/>
              <a:t>name:</a:t>
            </a:r>
            <a:r>
              <a:rPr lang="en-US" sz="2400" dirty="0" err="1">
                <a:solidFill>
                  <a:srgbClr val="0D904F"/>
                </a:solidFill>
              </a:rPr>
              <a:t>'geolocation</a:t>
            </a:r>
            <a:r>
              <a:rPr lang="en-US" sz="2400" dirty="0">
                <a:solidFill>
                  <a:srgbClr val="0D904F"/>
                </a:solidFill>
              </a:rPr>
              <a:t>'</a:t>
            </a:r>
            <a:r>
              <a:rPr lang="en-US" sz="2400" dirty="0"/>
              <a:t>})</a:t>
            </a:r>
            <a:br>
              <a:rPr lang="en-US" sz="2400" dirty="0"/>
            </a:br>
            <a:r>
              <a:rPr lang="en-US" sz="2400" dirty="0"/>
              <a:t>  .</a:t>
            </a:r>
            <a:r>
              <a:rPr lang="en-US" sz="2400" dirty="0">
                <a:solidFill>
                  <a:srgbClr val="3B78E7"/>
                </a:solidFill>
              </a:rPr>
              <a:t>then</a:t>
            </a:r>
            <a:r>
              <a:rPr lang="en-US" sz="2400" dirty="0"/>
              <a:t>(</a:t>
            </a:r>
            <a:r>
              <a:rPr lang="en-US" sz="2400" dirty="0">
                <a:solidFill>
                  <a:srgbClr val="3B78E7"/>
                </a:solidFill>
              </a:rPr>
              <a:t>function</a:t>
            </a:r>
            <a:r>
              <a:rPr lang="en-US" sz="2400" dirty="0"/>
              <a:t>(</a:t>
            </a:r>
            <a:r>
              <a:rPr lang="en-US" sz="2400" dirty="0" err="1"/>
              <a:t>permissionStatus</a:t>
            </a:r>
            <a:r>
              <a:rPr lang="en-US" sz="2400" dirty="0"/>
              <a:t>) {  </a:t>
            </a:r>
            <a:br>
              <a:rPr lang="en-US" sz="2400" dirty="0"/>
            </a:br>
            <a:r>
              <a:rPr lang="en-US" sz="2400" dirty="0"/>
              <a:t>    </a:t>
            </a:r>
            <a:r>
              <a:rPr lang="en-US" sz="2400" dirty="0" err="1"/>
              <a:t>console.log</a:t>
            </a:r>
            <a:r>
              <a:rPr lang="en-US" sz="2400" dirty="0"/>
              <a:t>(</a:t>
            </a:r>
            <a:r>
              <a:rPr lang="en-US" sz="2400" dirty="0">
                <a:solidFill>
                  <a:srgbClr val="0D904F"/>
                </a:solidFill>
              </a:rPr>
              <a:t>'geolocation permission state is '</a:t>
            </a:r>
            <a:r>
              <a:rPr lang="en-US" sz="2400" dirty="0"/>
              <a:t>, </a:t>
            </a:r>
            <a:r>
              <a:rPr lang="en-US" sz="2400" dirty="0" err="1"/>
              <a:t>permissionStatus.state</a:t>
            </a:r>
            <a:r>
              <a:rPr lang="en-US" sz="2400" dirty="0"/>
              <a:t>);</a:t>
            </a:r>
          </a:p>
          <a:p>
            <a:br>
              <a:rPr lang="en-US" sz="2400" dirty="0"/>
            </a:br>
            <a:r>
              <a:rPr lang="en-US" sz="2400" dirty="0"/>
              <a:t>    </a:t>
            </a:r>
            <a:r>
              <a:rPr lang="en-US" sz="2400" dirty="0" err="1"/>
              <a:t>permissionStatus.onchange</a:t>
            </a:r>
            <a:r>
              <a:rPr lang="en-US" sz="2400" dirty="0"/>
              <a:t> = </a:t>
            </a:r>
            <a:r>
              <a:rPr lang="en-US" sz="2400" dirty="0">
                <a:solidFill>
                  <a:srgbClr val="3B78E7"/>
                </a:solidFill>
              </a:rPr>
              <a:t>function</a:t>
            </a:r>
            <a:r>
              <a:rPr lang="en-US" sz="2400" dirty="0"/>
              <a:t>() {  </a:t>
            </a:r>
            <a:br>
              <a:rPr lang="en-US" sz="2400" dirty="0"/>
            </a:br>
            <a:r>
              <a:rPr lang="en-US" sz="2400" dirty="0"/>
              <a:t>      </a:t>
            </a:r>
            <a:r>
              <a:rPr lang="en-US" sz="2400" dirty="0" err="1"/>
              <a:t>console.log</a:t>
            </a:r>
            <a:r>
              <a:rPr lang="en-US" sz="2400" dirty="0"/>
              <a:t>(</a:t>
            </a:r>
            <a:r>
              <a:rPr lang="en-US" sz="2400" dirty="0">
                <a:solidFill>
                  <a:srgbClr val="0D904F"/>
                </a:solidFill>
              </a:rPr>
              <a:t>'geolocation permission state has changed to '</a:t>
            </a:r>
            <a:r>
              <a:rPr lang="en-US" sz="2400" dirty="0"/>
              <a:t>, </a:t>
            </a:r>
            <a:r>
              <a:rPr lang="en-US" sz="2400" dirty="0" err="1">
                <a:solidFill>
                  <a:srgbClr val="3B78E7"/>
                </a:solidFill>
              </a:rPr>
              <a:t>this</a:t>
            </a:r>
            <a:r>
              <a:rPr lang="en-US" sz="2400" dirty="0" err="1"/>
              <a:t>.state</a:t>
            </a:r>
            <a:r>
              <a:rPr lang="en-US" sz="2400" dirty="0"/>
              <a:t>);</a:t>
            </a:r>
            <a:br>
              <a:rPr lang="en-US" sz="2400" dirty="0"/>
            </a:br>
            <a:r>
              <a:rPr lang="en-US" sz="2400" dirty="0"/>
              <a:t>    };</a:t>
            </a:r>
            <a:br>
              <a:rPr lang="en-US" sz="2400" dirty="0"/>
            </a:br>
            <a:r>
              <a:rPr lang="en-US" sz="2400" dirty="0"/>
              <a:t>  });</a:t>
            </a:r>
          </a:p>
        </p:txBody>
      </p:sp>
      <p:pic>
        <p:nvPicPr>
          <p:cNvPr id="8" name="Graphic 7">
            <a:extLst>
              <a:ext uri="{FF2B5EF4-FFF2-40B4-BE49-F238E27FC236}">
                <a16:creationId xmlns:a16="http://schemas.microsoft.com/office/drawing/2014/main" id="{16A665FD-7DCD-FD41-9B2E-D6B12AF6F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9048" y="5064901"/>
            <a:ext cx="1289538" cy="1331136"/>
          </a:xfrm>
          <a:prstGeom prst="rect">
            <a:avLst/>
          </a:prstGeom>
        </p:spPr>
      </p:pic>
      <p:pic>
        <p:nvPicPr>
          <p:cNvPr id="10" name="Graphic 9">
            <a:extLst>
              <a:ext uri="{FF2B5EF4-FFF2-40B4-BE49-F238E27FC236}">
                <a16:creationId xmlns:a16="http://schemas.microsoft.com/office/drawing/2014/main" id="{DD240D0E-36A8-8A45-BE38-F32945C66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3197" y="5055996"/>
            <a:ext cx="1331136" cy="1331136"/>
          </a:xfrm>
          <a:prstGeom prst="rect">
            <a:avLst/>
          </a:prstGeom>
        </p:spPr>
      </p:pic>
      <p:pic>
        <p:nvPicPr>
          <p:cNvPr id="12" name="Graphic 11">
            <a:extLst>
              <a:ext uri="{FF2B5EF4-FFF2-40B4-BE49-F238E27FC236}">
                <a16:creationId xmlns:a16="http://schemas.microsoft.com/office/drawing/2014/main" id="{8C0ADC74-3B7C-A348-9C52-3CB4055308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0201" y="5064996"/>
            <a:ext cx="998281" cy="1331041"/>
          </a:xfrm>
          <a:prstGeom prst="rect">
            <a:avLst/>
          </a:prstGeom>
        </p:spPr>
      </p:pic>
      <p:pic>
        <p:nvPicPr>
          <p:cNvPr id="14" name="Graphic 13">
            <a:extLst>
              <a:ext uri="{FF2B5EF4-FFF2-40B4-BE49-F238E27FC236}">
                <a16:creationId xmlns:a16="http://schemas.microsoft.com/office/drawing/2014/main" id="{817B2392-A1F8-4E49-AA1C-32BFD96910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67572" y="5064901"/>
            <a:ext cx="1331136" cy="1331136"/>
          </a:xfrm>
          <a:prstGeom prst="rect">
            <a:avLst/>
          </a:prstGeom>
        </p:spPr>
      </p:pic>
      <p:pic>
        <p:nvPicPr>
          <p:cNvPr id="16" name="Graphic 15">
            <a:extLst>
              <a:ext uri="{FF2B5EF4-FFF2-40B4-BE49-F238E27FC236}">
                <a16:creationId xmlns:a16="http://schemas.microsoft.com/office/drawing/2014/main" id="{8BA9EC61-5E1C-ED4E-A235-443360C5EC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72811" y="5041978"/>
            <a:ext cx="913268" cy="1328390"/>
          </a:xfrm>
          <a:prstGeom prst="rect">
            <a:avLst/>
          </a:prstGeom>
        </p:spPr>
      </p:pic>
      <p:pic>
        <p:nvPicPr>
          <p:cNvPr id="18" name="Graphic 17">
            <a:extLst>
              <a:ext uri="{FF2B5EF4-FFF2-40B4-BE49-F238E27FC236}">
                <a16:creationId xmlns:a16="http://schemas.microsoft.com/office/drawing/2014/main" id="{2B4E8363-D5DD-5E42-885D-873E72FBC2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50567" y="5064901"/>
            <a:ext cx="1497529" cy="1331136"/>
          </a:xfrm>
          <a:prstGeom prst="rect">
            <a:avLst/>
          </a:prstGeom>
        </p:spPr>
      </p:pic>
      <p:pic>
        <p:nvPicPr>
          <p:cNvPr id="20" name="Graphic 19">
            <a:extLst>
              <a:ext uri="{FF2B5EF4-FFF2-40B4-BE49-F238E27FC236}">
                <a16:creationId xmlns:a16="http://schemas.microsoft.com/office/drawing/2014/main" id="{AFEEF045-9414-9E43-A392-A95D36BE8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7938" y="5055996"/>
            <a:ext cx="1331136" cy="1331136"/>
          </a:xfrm>
          <a:prstGeom prst="rect">
            <a:avLst/>
          </a:prstGeom>
        </p:spPr>
      </p:pic>
    </p:spTree>
    <p:extLst>
      <p:ext uri="{BB962C8B-B14F-4D97-AF65-F5344CB8AC3E}">
        <p14:creationId xmlns:p14="http://schemas.microsoft.com/office/powerpoint/2010/main" val="1547141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6D75-017E-184E-98A7-7E88EF9CE4B8}"/>
              </a:ext>
            </a:extLst>
          </p:cNvPr>
          <p:cNvSpPr>
            <a:spLocks noGrp="1"/>
          </p:cNvSpPr>
          <p:nvPr>
            <p:ph type="title"/>
          </p:nvPr>
        </p:nvSpPr>
        <p:spPr/>
        <p:txBody>
          <a:bodyPr/>
          <a:lstStyle/>
          <a:p>
            <a:r>
              <a:rPr lang="en-US" dirty="0"/>
              <a:t>Concept </a:t>
            </a:r>
          </a:p>
        </p:txBody>
      </p:sp>
      <p:sp>
        <p:nvSpPr>
          <p:cNvPr id="3" name="Content Placeholder 2">
            <a:extLst>
              <a:ext uri="{FF2B5EF4-FFF2-40B4-BE49-F238E27FC236}">
                <a16:creationId xmlns:a16="http://schemas.microsoft.com/office/drawing/2014/main" id="{FA6396B3-54CB-2A4D-9E38-91C8059875E8}"/>
              </a:ext>
            </a:extLst>
          </p:cNvPr>
          <p:cNvSpPr>
            <a:spLocks noGrp="1"/>
          </p:cNvSpPr>
          <p:nvPr>
            <p:ph idx="1"/>
          </p:nvPr>
        </p:nvSpPr>
        <p:spPr/>
        <p:txBody>
          <a:bodyPr>
            <a:normAutofit lnSpcReduction="10000"/>
          </a:bodyPr>
          <a:lstStyle/>
          <a:p>
            <a:pPr marL="0" indent="0">
              <a:buNone/>
            </a:pPr>
            <a:r>
              <a:rPr lang="en-US" b="1" dirty="0"/>
              <a:t>Intention:</a:t>
            </a:r>
            <a:r>
              <a:rPr lang="en-US" dirty="0"/>
              <a:t>	Trick users on browser permission dialog</a:t>
            </a:r>
          </a:p>
          <a:p>
            <a:pPr marL="0" indent="0">
              <a:buNone/>
            </a:pPr>
            <a:br>
              <a:rPr lang="en-US" dirty="0"/>
            </a:br>
            <a:r>
              <a:rPr lang="en-US" b="1" dirty="0"/>
              <a:t>Procedure:</a:t>
            </a:r>
            <a:r>
              <a:rPr lang="en-US" dirty="0"/>
              <a:t>	1) Accurate positioning of a fake button</a:t>
            </a:r>
            <a:br>
              <a:rPr lang="en-US" dirty="0"/>
            </a:br>
            <a:br>
              <a:rPr lang="en-US" dirty="0"/>
            </a:br>
            <a:r>
              <a:rPr lang="en-US" dirty="0"/>
              <a:t>		2) Make the user click very fast</a:t>
            </a:r>
            <a:br>
              <a:rPr lang="en-US" dirty="0"/>
            </a:br>
            <a:br>
              <a:rPr lang="en-US" dirty="0"/>
            </a:br>
            <a:r>
              <a:rPr lang="en-US" dirty="0"/>
              <a:t>		3) Speed dependent permission dialog box trigger</a:t>
            </a:r>
            <a:br>
              <a:rPr lang="en-US" dirty="0"/>
            </a:br>
            <a:br>
              <a:rPr lang="en-US" dirty="0"/>
            </a:br>
            <a:r>
              <a:rPr lang="en-US" dirty="0"/>
              <a:t>		4) Distraction of the user</a:t>
            </a:r>
            <a:br>
              <a:rPr lang="en-US" dirty="0"/>
            </a:br>
            <a:br>
              <a:rPr lang="en-US" dirty="0"/>
            </a:br>
            <a:r>
              <a:rPr lang="en-US" dirty="0"/>
              <a:t>		5) Fake end screen</a:t>
            </a:r>
          </a:p>
        </p:txBody>
      </p:sp>
      <p:sp>
        <p:nvSpPr>
          <p:cNvPr id="4" name="Slide Number Placeholder 3">
            <a:extLst>
              <a:ext uri="{FF2B5EF4-FFF2-40B4-BE49-F238E27FC236}">
                <a16:creationId xmlns:a16="http://schemas.microsoft.com/office/drawing/2014/main" id="{9E4A245D-58A1-DF43-BEBF-83135E8A7181}"/>
              </a:ext>
            </a:extLst>
          </p:cNvPr>
          <p:cNvSpPr>
            <a:spLocks noGrp="1"/>
          </p:cNvSpPr>
          <p:nvPr>
            <p:ph type="sldNum" sz="quarter" idx="12"/>
          </p:nvPr>
        </p:nvSpPr>
        <p:spPr/>
        <p:txBody>
          <a:bodyPr/>
          <a:lstStyle/>
          <a:p>
            <a:fld id="{608FB03B-E66F-EB4C-AB9F-52A28115839A}" type="slidenum">
              <a:rPr lang="en-US" smtClean="0"/>
              <a:t>16</a:t>
            </a:fld>
            <a:endParaRPr lang="en-US"/>
          </a:p>
        </p:txBody>
      </p:sp>
    </p:spTree>
    <p:extLst>
      <p:ext uri="{BB962C8B-B14F-4D97-AF65-F5344CB8AC3E}">
        <p14:creationId xmlns:p14="http://schemas.microsoft.com/office/powerpoint/2010/main" val="295092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a:xfrm>
            <a:off x="838200" y="365125"/>
            <a:ext cx="10515600" cy="5477891"/>
          </a:xfrm>
        </p:spPr>
        <p:txBody>
          <a:bodyPr/>
          <a:lstStyle/>
          <a:p>
            <a:pPr algn="ctr"/>
            <a:br>
              <a:rPr lang="en-US" sz="9600" dirty="0"/>
            </a:br>
            <a:r>
              <a:rPr lang="en-US" sz="9600" dirty="0"/>
              <a:t>Experiments</a:t>
            </a:r>
            <a:endParaRPr lang="en-US"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17</a:t>
            </a:fld>
            <a:endParaRPr lang="en-US"/>
          </a:p>
        </p:txBody>
      </p:sp>
    </p:spTree>
    <p:extLst>
      <p:ext uri="{BB962C8B-B14F-4D97-AF65-F5344CB8AC3E}">
        <p14:creationId xmlns:p14="http://schemas.microsoft.com/office/powerpoint/2010/main" val="155247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a:xfrm>
            <a:off x="838200" y="365125"/>
            <a:ext cx="10515600" cy="5477891"/>
          </a:xfrm>
        </p:spPr>
        <p:txBody>
          <a:bodyPr/>
          <a:lstStyle/>
          <a:p>
            <a:pPr algn="ctr"/>
            <a:br>
              <a:rPr lang="en-US" sz="9600" dirty="0"/>
            </a:br>
            <a:r>
              <a:rPr lang="en-US" sz="96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Demo #01</a:t>
            </a:r>
            <a:endParaRPr lang="en-US" i="1" dirty="0">
              <a:solidFill>
                <a:srgbClr val="FFC000"/>
              </a:solidFill>
            </a:endParaRPr>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18</a:t>
            </a:fld>
            <a:endParaRPr lang="en-US"/>
          </a:p>
        </p:txBody>
      </p:sp>
    </p:spTree>
    <p:extLst>
      <p:ext uri="{BB962C8B-B14F-4D97-AF65-F5344CB8AC3E}">
        <p14:creationId xmlns:p14="http://schemas.microsoft.com/office/powerpoint/2010/main" val="24290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45B7-75C4-4A46-BB52-619A56B6B130}"/>
              </a:ext>
            </a:extLst>
          </p:cNvPr>
          <p:cNvSpPr>
            <a:spLocks noGrp="1"/>
          </p:cNvSpPr>
          <p:nvPr>
            <p:ph type="title"/>
          </p:nvPr>
        </p:nvSpPr>
        <p:spPr/>
        <p:txBody>
          <a:bodyPr/>
          <a:lstStyle/>
          <a:p>
            <a:r>
              <a:rPr lang="en-US" dirty="0"/>
              <a:t>Controlled Experiment</a:t>
            </a:r>
          </a:p>
        </p:txBody>
      </p:sp>
      <p:sp>
        <p:nvSpPr>
          <p:cNvPr id="5" name="Slide Number Placeholder 4">
            <a:extLst>
              <a:ext uri="{FF2B5EF4-FFF2-40B4-BE49-F238E27FC236}">
                <a16:creationId xmlns:a16="http://schemas.microsoft.com/office/drawing/2014/main" id="{517F6F39-1A34-B240-B499-FC561404F7E0}"/>
              </a:ext>
            </a:extLst>
          </p:cNvPr>
          <p:cNvSpPr>
            <a:spLocks noGrp="1"/>
          </p:cNvSpPr>
          <p:nvPr>
            <p:ph type="sldNum" sz="quarter" idx="12"/>
          </p:nvPr>
        </p:nvSpPr>
        <p:spPr/>
        <p:txBody>
          <a:bodyPr/>
          <a:lstStyle/>
          <a:p>
            <a:fld id="{608FB03B-E66F-EB4C-AB9F-52A28115839A}" type="slidenum">
              <a:rPr lang="en-US" smtClean="0"/>
              <a:t>19</a:t>
            </a:fld>
            <a:endParaRPr lang="en-US"/>
          </a:p>
        </p:txBody>
      </p:sp>
      <p:sp>
        <p:nvSpPr>
          <p:cNvPr id="8" name="Content Placeholder 2">
            <a:extLst>
              <a:ext uri="{FF2B5EF4-FFF2-40B4-BE49-F238E27FC236}">
                <a16:creationId xmlns:a16="http://schemas.microsoft.com/office/drawing/2014/main" id="{394B1387-AAF7-4F49-86F7-9D3F8C930187}"/>
              </a:ext>
            </a:extLst>
          </p:cNvPr>
          <p:cNvSpPr txBox="1">
            <a:spLocks/>
          </p:cNvSpPr>
          <p:nvPr/>
        </p:nvSpPr>
        <p:spPr>
          <a:xfrm>
            <a:off x="838200" y="1850770"/>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People with diverse backgrounds </a:t>
            </a:r>
          </a:p>
          <a:p>
            <a:pPr marL="0" indent="0">
              <a:buNone/>
            </a:pPr>
            <a:r>
              <a:rPr lang="en-US" dirty="0"/>
              <a:t>Controlled environment</a:t>
            </a:r>
            <a:br>
              <a:rPr lang="en-US" dirty="0"/>
            </a:br>
            <a:r>
              <a:rPr lang="en-US" sz="2000" i="1" dirty="0"/>
              <a:t>(</a:t>
            </a:r>
            <a:r>
              <a:rPr lang="en-US" sz="2000" i="1" dirty="0">
                <a:sym typeface="Wingdings" pitchFamily="2" charset="2"/>
              </a:rPr>
              <a:t>same computer and browser)</a:t>
            </a:r>
            <a:endParaRPr lang="en-US" dirty="0"/>
          </a:p>
          <a:p>
            <a:pPr marL="0" indent="0">
              <a:buFont typeface="Arial" panose="020B0604020202020204" pitchFamily="34" charset="0"/>
              <a:buNone/>
            </a:pPr>
            <a:r>
              <a:rPr lang="en-US" sz="2400" i="1" dirty="0">
                <a:solidFill>
                  <a:srgbClr val="FF0000"/>
                </a:solidFill>
                <a:sym typeface="Wingdings" pitchFamily="2" charset="2"/>
              </a:rPr>
              <a:t>The majority of people could be fooled!</a:t>
            </a:r>
            <a:endParaRPr lang="en-US" sz="2400" i="1" dirty="0">
              <a:solidFill>
                <a:srgbClr val="FF0000"/>
              </a:solidFill>
            </a:endParaRPr>
          </a:p>
        </p:txBody>
      </p:sp>
      <p:graphicFrame>
        <p:nvGraphicFramePr>
          <p:cNvPr id="7" name="Chart 6">
            <a:extLst>
              <a:ext uri="{FF2B5EF4-FFF2-40B4-BE49-F238E27FC236}">
                <a16:creationId xmlns:a16="http://schemas.microsoft.com/office/drawing/2014/main" id="{C1929F40-63D9-B04E-9E61-07288E0CD33D}"/>
              </a:ext>
            </a:extLst>
          </p:cNvPr>
          <p:cNvGraphicFramePr>
            <a:graphicFrameLocks/>
          </p:cNvGraphicFramePr>
          <p:nvPr>
            <p:extLst>
              <p:ext uri="{D42A27DB-BD31-4B8C-83A1-F6EECF244321}">
                <p14:modId xmlns:p14="http://schemas.microsoft.com/office/powerpoint/2010/main" val="1361464413"/>
              </p:ext>
            </p:extLst>
          </p:nvPr>
        </p:nvGraphicFramePr>
        <p:xfrm>
          <a:off x="6477000" y="58310"/>
          <a:ext cx="4876800" cy="3606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6F29EDDD-4759-A44C-929C-2CDBED01C732}"/>
              </a:ext>
            </a:extLst>
          </p:cNvPr>
          <p:cNvGraphicFramePr>
            <a:graphicFrameLocks/>
          </p:cNvGraphicFramePr>
          <p:nvPr>
            <p:extLst>
              <p:ext uri="{D42A27DB-BD31-4B8C-83A1-F6EECF244321}">
                <p14:modId xmlns:p14="http://schemas.microsoft.com/office/powerpoint/2010/main" val="708636888"/>
              </p:ext>
            </p:extLst>
          </p:nvPr>
        </p:nvGraphicFramePr>
        <p:xfrm>
          <a:off x="6477000" y="3466366"/>
          <a:ext cx="4876800" cy="3606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F13E633-843A-2948-AA5D-E359DBBF4B18}"/>
              </a:ext>
            </a:extLst>
          </p:cNvPr>
          <p:cNvGraphicFramePr>
            <a:graphicFrameLocks/>
          </p:cNvGraphicFramePr>
          <p:nvPr>
            <p:extLst>
              <p:ext uri="{D42A27DB-BD31-4B8C-83A1-F6EECF244321}">
                <p14:modId xmlns:p14="http://schemas.microsoft.com/office/powerpoint/2010/main" val="65736323"/>
              </p:ext>
            </p:extLst>
          </p:nvPr>
        </p:nvGraphicFramePr>
        <p:xfrm>
          <a:off x="436684" y="3587589"/>
          <a:ext cx="6441832" cy="31045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210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3BB5C2C-EDC9-9241-80A6-5B87424AF03F}"/>
              </a:ext>
            </a:extLst>
          </p:cNvPr>
          <p:cNvPicPr>
            <a:picLocks noGrp="1" noChangeAspect="1"/>
          </p:cNvPicPr>
          <p:nvPr>
            <p:ph idx="4294967295"/>
          </p:nvPr>
        </p:nvPicPr>
        <p:blipFill rotWithShape="1">
          <a:blip r:embed="rId3"/>
          <a:srcRect b="30048"/>
          <a:stretch/>
        </p:blipFill>
        <p:spPr>
          <a:xfrm>
            <a:off x="0" y="1"/>
            <a:ext cx="12192000" cy="6858000"/>
          </a:xfrm>
        </p:spPr>
      </p:pic>
      <p:sp>
        <p:nvSpPr>
          <p:cNvPr id="4" name="Slide Number Placeholder 3">
            <a:extLst>
              <a:ext uri="{FF2B5EF4-FFF2-40B4-BE49-F238E27FC236}">
                <a16:creationId xmlns:a16="http://schemas.microsoft.com/office/drawing/2014/main" id="{5AF1D7D2-A930-401A-BC1B-952E10A11032}"/>
              </a:ext>
            </a:extLst>
          </p:cNvPr>
          <p:cNvSpPr>
            <a:spLocks noGrp="1"/>
          </p:cNvSpPr>
          <p:nvPr>
            <p:ph type="sldNum" sz="quarter" idx="12"/>
          </p:nvPr>
        </p:nvSpPr>
        <p:spPr>
          <a:xfrm>
            <a:off x="3720966" y="6356349"/>
            <a:ext cx="4739640" cy="365125"/>
          </a:xfrm>
        </p:spPr>
        <p:txBody>
          <a:bodyPr/>
          <a:lstStyle/>
          <a:p>
            <a:fld id="{608FB03B-E66F-EB4C-AB9F-52A28115839A}"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973341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45B7-75C4-4A46-BB52-619A56B6B130}"/>
              </a:ext>
            </a:extLst>
          </p:cNvPr>
          <p:cNvSpPr>
            <a:spLocks noGrp="1"/>
          </p:cNvSpPr>
          <p:nvPr>
            <p:ph type="title"/>
          </p:nvPr>
        </p:nvSpPr>
        <p:spPr/>
        <p:txBody>
          <a:bodyPr/>
          <a:lstStyle/>
          <a:p>
            <a:r>
              <a:rPr lang="en-US" dirty="0"/>
              <a:t>Uncontrolled Experiment</a:t>
            </a:r>
          </a:p>
        </p:txBody>
      </p:sp>
      <p:sp>
        <p:nvSpPr>
          <p:cNvPr id="3" name="Content Placeholder 2">
            <a:extLst>
              <a:ext uri="{FF2B5EF4-FFF2-40B4-BE49-F238E27FC236}">
                <a16:creationId xmlns:a16="http://schemas.microsoft.com/office/drawing/2014/main" id="{D79C64AF-D210-EA48-8296-4D84EEACCB9F}"/>
              </a:ext>
            </a:extLst>
          </p:cNvPr>
          <p:cNvSpPr>
            <a:spLocks noGrp="1"/>
          </p:cNvSpPr>
          <p:nvPr>
            <p:ph sz="half" idx="1"/>
          </p:nvPr>
        </p:nvSpPr>
        <p:spPr/>
        <p:txBody>
          <a:bodyPr/>
          <a:lstStyle/>
          <a:p>
            <a:pPr marL="0" indent="0">
              <a:buNone/>
            </a:pPr>
            <a:r>
              <a:rPr lang="en-US" dirty="0"/>
              <a:t>Computer Science Students</a:t>
            </a:r>
          </a:p>
          <a:p>
            <a:pPr marL="0" indent="0">
              <a:buNone/>
            </a:pPr>
            <a:br>
              <a:rPr lang="en-US" dirty="0"/>
            </a:br>
            <a:r>
              <a:rPr lang="en-US" dirty="0"/>
              <a:t>Different computers and browsers</a:t>
            </a:r>
          </a:p>
          <a:p>
            <a:pPr marL="0" indent="0">
              <a:buNone/>
            </a:pPr>
            <a:br>
              <a:rPr lang="de-CH" dirty="0"/>
            </a:br>
            <a:br>
              <a:rPr lang="de-CH" dirty="0"/>
            </a:br>
            <a:endParaRPr lang="en-US" dirty="0"/>
          </a:p>
          <a:p>
            <a:pPr marL="0" indent="0">
              <a:buNone/>
            </a:pPr>
            <a:r>
              <a:rPr lang="en-US" i="1" dirty="0">
                <a:solidFill>
                  <a:srgbClr val="FF0000"/>
                </a:solidFill>
                <a:sym typeface="Wingdings" pitchFamily="2" charset="2"/>
              </a:rPr>
              <a:t>Even people with a strong CS background could be fooled!</a:t>
            </a:r>
            <a:endParaRPr lang="en-US" i="1" dirty="0">
              <a:solidFill>
                <a:srgbClr val="FF0000"/>
              </a:solidFill>
            </a:endParaRPr>
          </a:p>
        </p:txBody>
      </p:sp>
      <p:sp>
        <p:nvSpPr>
          <p:cNvPr id="5" name="Slide Number Placeholder 4">
            <a:extLst>
              <a:ext uri="{FF2B5EF4-FFF2-40B4-BE49-F238E27FC236}">
                <a16:creationId xmlns:a16="http://schemas.microsoft.com/office/drawing/2014/main" id="{517F6F39-1A34-B240-B499-FC561404F7E0}"/>
              </a:ext>
            </a:extLst>
          </p:cNvPr>
          <p:cNvSpPr>
            <a:spLocks noGrp="1"/>
          </p:cNvSpPr>
          <p:nvPr>
            <p:ph type="sldNum" sz="quarter" idx="12"/>
          </p:nvPr>
        </p:nvSpPr>
        <p:spPr/>
        <p:txBody>
          <a:bodyPr/>
          <a:lstStyle/>
          <a:p>
            <a:fld id="{608FB03B-E66F-EB4C-AB9F-52A28115839A}" type="slidenum">
              <a:rPr lang="en-US" smtClean="0"/>
              <a:t>20</a:t>
            </a:fld>
            <a:endParaRPr lang="en-US" dirty="0"/>
          </a:p>
        </p:txBody>
      </p:sp>
      <p:graphicFrame>
        <p:nvGraphicFramePr>
          <p:cNvPr id="7" name="Chart 6">
            <a:extLst>
              <a:ext uri="{FF2B5EF4-FFF2-40B4-BE49-F238E27FC236}">
                <a16:creationId xmlns:a16="http://schemas.microsoft.com/office/drawing/2014/main" id="{78F15466-F5DE-7845-A55C-9839EAE6AC97}"/>
              </a:ext>
            </a:extLst>
          </p:cNvPr>
          <p:cNvGraphicFramePr>
            <a:graphicFrameLocks/>
          </p:cNvGraphicFramePr>
          <p:nvPr>
            <p:extLst>
              <p:ext uri="{D42A27DB-BD31-4B8C-83A1-F6EECF244321}">
                <p14:modId xmlns:p14="http://schemas.microsoft.com/office/powerpoint/2010/main" val="2185099701"/>
              </p:ext>
            </p:extLst>
          </p:nvPr>
        </p:nvGraphicFramePr>
        <p:xfrm>
          <a:off x="6731000" y="22225"/>
          <a:ext cx="4622800" cy="3606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D04FEF4C-4980-2944-A56B-D80BA1E67DD0}"/>
              </a:ext>
            </a:extLst>
          </p:cNvPr>
          <p:cNvGraphicFramePr>
            <a:graphicFrameLocks/>
          </p:cNvGraphicFramePr>
          <p:nvPr>
            <p:extLst>
              <p:ext uri="{D42A27DB-BD31-4B8C-83A1-F6EECF244321}">
                <p14:modId xmlns:p14="http://schemas.microsoft.com/office/powerpoint/2010/main" val="2282403527"/>
              </p:ext>
            </p:extLst>
          </p:nvPr>
        </p:nvGraphicFramePr>
        <p:xfrm>
          <a:off x="6718300" y="3401597"/>
          <a:ext cx="4635500" cy="360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022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8CAA24-6198-5A44-B604-9875DA482339}"/>
              </a:ext>
            </a:extLst>
          </p:cNvPr>
          <p:cNvSpPr>
            <a:spLocks noGrp="1"/>
          </p:cNvSpPr>
          <p:nvPr>
            <p:ph type="ctrTitle"/>
          </p:nvPr>
        </p:nvSpPr>
        <p:spPr/>
        <p:txBody>
          <a:bodyPr/>
          <a:lstStyle/>
          <a:p>
            <a:endParaRPr lang="en-US"/>
          </a:p>
        </p:txBody>
      </p:sp>
      <p:sp>
        <p:nvSpPr>
          <p:cNvPr id="9" name="Subtitle 8">
            <a:extLst>
              <a:ext uri="{FF2B5EF4-FFF2-40B4-BE49-F238E27FC236}">
                <a16:creationId xmlns:a16="http://schemas.microsoft.com/office/drawing/2014/main" id="{F154E1E3-38D1-FE40-8FD2-55834550104B}"/>
              </a:ext>
            </a:extLst>
          </p:cNvPr>
          <p:cNvSpPr>
            <a:spLocks noGrp="1"/>
          </p:cNvSpPr>
          <p:nvPr>
            <p:ph type="subTitle" idx="1"/>
          </p:nvPr>
        </p:nvSpPr>
        <p:spPr/>
        <p:txBody>
          <a:bodyPr/>
          <a:lstStyle/>
          <a:p>
            <a:endParaRPr lang="en-US"/>
          </a:p>
        </p:txBody>
      </p:sp>
      <p:pic>
        <p:nvPicPr>
          <p:cNvPr id="7" name="Content Placeholder 6">
            <a:extLst>
              <a:ext uri="{FF2B5EF4-FFF2-40B4-BE49-F238E27FC236}">
                <a16:creationId xmlns:a16="http://schemas.microsoft.com/office/drawing/2014/main" id="{25A4E5CD-0445-4B41-B83B-863F590021A1}"/>
              </a:ext>
            </a:extLst>
          </p:cNvPr>
          <p:cNvPicPr>
            <a:picLocks noGrp="1" noChangeAspect="1"/>
          </p:cNvPicPr>
          <p:nvPr>
            <p:ph idx="4294967295"/>
          </p:nvPr>
        </p:nvPicPr>
        <p:blipFill>
          <a:blip r:embed="rId3"/>
          <a:stretch>
            <a:fillRect/>
          </a:stretch>
        </p:blipFill>
        <p:spPr>
          <a:xfrm>
            <a:off x="0" y="0"/>
            <a:ext cx="12192000" cy="6858000"/>
          </a:xfrm>
        </p:spPr>
      </p:pic>
    </p:spTree>
    <p:extLst>
      <p:ext uri="{BB962C8B-B14F-4D97-AF65-F5344CB8AC3E}">
        <p14:creationId xmlns:p14="http://schemas.microsoft.com/office/powerpoint/2010/main" val="91772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D86C-2008-3940-8F3E-CC20CB966FF7}"/>
              </a:ext>
            </a:extLst>
          </p:cNvPr>
          <p:cNvSpPr>
            <a:spLocks noGrp="1"/>
          </p:cNvSpPr>
          <p:nvPr>
            <p:ph type="title"/>
          </p:nvPr>
        </p:nvSpPr>
        <p:spPr/>
        <p:txBody>
          <a:bodyPr/>
          <a:lstStyle/>
          <a:p>
            <a:r>
              <a:rPr lang="en-US" dirty="0"/>
              <a:t>Infected System</a:t>
            </a:r>
          </a:p>
        </p:txBody>
      </p:sp>
      <p:sp>
        <p:nvSpPr>
          <p:cNvPr id="3" name="Content Placeholder 2">
            <a:extLst>
              <a:ext uri="{FF2B5EF4-FFF2-40B4-BE49-F238E27FC236}">
                <a16:creationId xmlns:a16="http://schemas.microsoft.com/office/drawing/2014/main" id="{7DEDDF01-006D-0D48-8A62-1A619B874507}"/>
              </a:ext>
            </a:extLst>
          </p:cNvPr>
          <p:cNvSpPr>
            <a:spLocks noGrp="1"/>
          </p:cNvSpPr>
          <p:nvPr>
            <p:ph idx="1"/>
          </p:nvPr>
        </p:nvSpPr>
        <p:spPr/>
        <p:txBody>
          <a:bodyPr>
            <a:normAutofit/>
          </a:bodyPr>
          <a:lstStyle/>
          <a:p>
            <a:r>
              <a:rPr lang="en-US" dirty="0"/>
              <a:t>Permissions are stored in an unprotected SQLite database in the case of Firefox and Chrome on Windows</a:t>
            </a:r>
          </a:p>
          <a:p>
            <a:r>
              <a:rPr lang="en-US" dirty="0"/>
              <a:t>Suppose a virus infected the computer:</a:t>
            </a:r>
          </a:p>
          <a:p>
            <a:pPr marL="914400" lvl="1" indent="-457200">
              <a:buFont typeface="+mj-lt"/>
              <a:buAutoNum type="arabicPeriod"/>
            </a:pPr>
            <a:r>
              <a:rPr lang="en-US" dirty="0"/>
              <a:t>Add the necessary permissions to the SQLite database</a:t>
            </a:r>
          </a:p>
          <a:p>
            <a:pPr marL="914400" lvl="1" indent="-457200">
              <a:buFont typeface="+mj-lt"/>
              <a:buAutoNum type="arabicPeriod"/>
            </a:pPr>
            <a:r>
              <a:rPr lang="en-US" dirty="0"/>
              <a:t>Open a hidden (Windows), minimized (Linux) browser window </a:t>
            </a:r>
          </a:p>
          <a:p>
            <a:pPr marL="914400" lvl="1" indent="-457200">
              <a:buFont typeface="+mj-lt"/>
              <a:buAutoNum type="arabicPeriod"/>
            </a:pPr>
            <a:r>
              <a:rPr lang="en-US" dirty="0"/>
              <a:t>Navigate the malicious website</a:t>
            </a:r>
          </a:p>
          <a:p>
            <a:pPr marL="914400" lvl="1" indent="-457200">
              <a:buFont typeface="+mj-lt"/>
              <a:buAutoNum type="arabicPeriod"/>
            </a:pPr>
            <a:r>
              <a:rPr lang="en-US" dirty="0"/>
              <a:t>Extract the sensitive information (geolocation, audio, video, etc.)</a:t>
            </a:r>
            <a:endParaRPr lang="en-US" b="1" dirty="0">
              <a:solidFill>
                <a:srgbClr val="FF0000"/>
              </a:solidFill>
              <a:sym typeface="Wingdings" pitchFamily="2" charset="2"/>
            </a:endParaRPr>
          </a:p>
          <a:p>
            <a:pPr marL="0" indent="0">
              <a:buNone/>
              <a:tabLst>
                <a:tab pos="685800" algn="l"/>
              </a:tabLst>
            </a:pPr>
            <a:endParaRPr lang="en-US" b="1" dirty="0">
              <a:solidFill>
                <a:srgbClr val="FF0000"/>
              </a:solidFill>
              <a:sym typeface="Wingdings" pitchFamily="2" charset="2"/>
            </a:endParaRPr>
          </a:p>
          <a:p>
            <a:pPr marL="0" indent="0">
              <a:buNone/>
              <a:tabLst>
                <a:tab pos="685800" algn="l"/>
              </a:tabLst>
            </a:pPr>
            <a:r>
              <a:rPr lang="en-US" b="1" dirty="0">
                <a:solidFill>
                  <a:srgbClr val="FF0000"/>
                </a:solidFill>
                <a:sym typeface="Wingdings" pitchFamily="2" charset="2"/>
              </a:rPr>
              <a:t> 	Missing permission protection (against data alteration)</a:t>
            </a:r>
            <a:endParaRPr lang="en-US" b="1" dirty="0">
              <a:solidFill>
                <a:srgbClr val="FF0000"/>
              </a:solidFill>
            </a:endParaRPr>
          </a:p>
        </p:txBody>
      </p:sp>
      <p:sp>
        <p:nvSpPr>
          <p:cNvPr id="4" name="Slide Number Placeholder 3">
            <a:extLst>
              <a:ext uri="{FF2B5EF4-FFF2-40B4-BE49-F238E27FC236}">
                <a16:creationId xmlns:a16="http://schemas.microsoft.com/office/drawing/2014/main" id="{7BF9211A-8E95-9F4B-88DB-F4E7C2AB40E1}"/>
              </a:ext>
            </a:extLst>
          </p:cNvPr>
          <p:cNvSpPr>
            <a:spLocks noGrp="1"/>
          </p:cNvSpPr>
          <p:nvPr>
            <p:ph type="sldNum" sz="quarter" idx="12"/>
          </p:nvPr>
        </p:nvSpPr>
        <p:spPr/>
        <p:txBody>
          <a:bodyPr/>
          <a:lstStyle/>
          <a:p>
            <a:fld id="{608FB03B-E66F-EB4C-AB9F-52A28115839A}" type="slidenum">
              <a:rPr lang="en-US" smtClean="0"/>
              <a:t>22</a:t>
            </a:fld>
            <a:endParaRPr lang="en-US"/>
          </a:p>
        </p:txBody>
      </p:sp>
    </p:spTree>
    <p:extLst>
      <p:ext uri="{BB962C8B-B14F-4D97-AF65-F5344CB8AC3E}">
        <p14:creationId xmlns:p14="http://schemas.microsoft.com/office/powerpoint/2010/main" val="2332998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a:xfrm>
            <a:off x="838200" y="365125"/>
            <a:ext cx="10515600" cy="5477891"/>
          </a:xfrm>
        </p:spPr>
        <p:txBody>
          <a:bodyPr/>
          <a:lstStyle/>
          <a:p>
            <a:pPr algn="ctr"/>
            <a:br>
              <a:rPr lang="en-US" sz="9600" dirty="0"/>
            </a:br>
            <a:r>
              <a:rPr lang="en-US" sz="96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Demo #02</a:t>
            </a:r>
            <a:endParaRPr lang="en-US" i="1" dirty="0">
              <a:solidFill>
                <a:srgbClr val="FFC000"/>
              </a:solidFill>
            </a:endParaRPr>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23</a:t>
            </a:fld>
            <a:endParaRPr lang="en-US"/>
          </a:p>
        </p:txBody>
      </p:sp>
    </p:spTree>
    <p:extLst>
      <p:ext uri="{BB962C8B-B14F-4D97-AF65-F5344CB8AC3E}">
        <p14:creationId xmlns:p14="http://schemas.microsoft.com/office/powerpoint/2010/main" val="2693733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a:xfrm>
            <a:off x="838200" y="365125"/>
            <a:ext cx="10515600" cy="5477891"/>
          </a:xfrm>
        </p:spPr>
        <p:txBody>
          <a:bodyPr/>
          <a:lstStyle/>
          <a:p>
            <a:pPr algn="ctr"/>
            <a:br>
              <a:rPr lang="en-US" sz="9600" dirty="0"/>
            </a:br>
            <a:r>
              <a:rPr lang="en-US" sz="8000" dirty="0"/>
              <a:t>Defenses &amp; Future works</a:t>
            </a:r>
            <a:endParaRPr lang="en-US"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24</a:t>
            </a:fld>
            <a:endParaRPr lang="en-US"/>
          </a:p>
        </p:txBody>
      </p:sp>
    </p:spTree>
    <p:extLst>
      <p:ext uri="{BB962C8B-B14F-4D97-AF65-F5344CB8AC3E}">
        <p14:creationId xmlns:p14="http://schemas.microsoft.com/office/powerpoint/2010/main" val="296769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B53FE-5492-0A41-A7A2-BA60FD74C6E3}"/>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9B7A9EB-F26E-8A46-A577-9C48F6E9E4D4}"/>
              </a:ext>
            </a:extLst>
          </p:cNvPr>
          <p:cNvSpPr>
            <a:spLocks noGrp="1"/>
          </p:cNvSpPr>
          <p:nvPr>
            <p:ph idx="1"/>
          </p:nvPr>
        </p:nvSpPr>
        <p:spPr/>
        <p:txBody>
          <a:bodyPr/>
          <a:lstStyle/>
          <a:p>
            <a:pPr marL="0" indent="0">
              <a:buNone/>
            </a:pPr>
            <a:r>
              <a:rPr lang="en-US" dirty="0"/>
              <a:t>Proof-of-concept status</a:t>
            </a:r>
            <a:br>
              <a:rPr lang="en-US" dirty="0"/>
            </a:br>
            <a:endParaRPr lang="en-US" sz="1200" dirty="0"/>
          </a:p>
          <a:p>
            <a:pPr marL="0" indent="0">
              <a:buNone/>
            </a:pPr>
            <a:r>
              <a:rPr lang="en-US" sz="2400" i="1" dirty="0"/>
              <a:t>	Limited compatibility (macOS and Android)</a:t>
            </a:r>
            <a:br>
              <a:rPr lang="en-US" sz="2400" i="1" dirty="0"/>
            </a:br>
            <a:endParaRPr lang="en-US" sz="2400" i="1" dirty="0"/>
          </a:p>
          <a:p>
            <a:pPr marL="0" indent="0">
              <a:buNone/>
            </a:pPr>
            <a:r>
              <a:rPr lang="en-US" sz="2400" i="1" dirty="0">
                <a:sym typeface="Wingdings" pitchFamily="2" charset="2"/>
              </a:rPr>
              <a:t>	Bookmarks bar and window resize can break attack</a:t>
            </a:r>
            <a:br>
              <a:rPr lang="en-US" sz="2400" i="1" dirty="0">
                <a:sym typeface="Wingdings" pitchFamily="2" charset="2"/>
              </a:rPr>
            </a:br>
            <a:endParaRPr lang="en-US" sz="2400" i="1" dirty="0">
              <a:sym typeface="Wingdings" pitchFamily="2" charset="2"/>
            </a:endParaRPr>
          </a:p>
          <a:p>
            <a:pPr marL="0" indent="0">
              <a:buNone/>
            </a:pPr>
            <a:r>
              <a:rPr lang="en-US" sz="2400" i="1" dirty="0">
                <a:sym typeface="Wingdings" pitchFamily="2" charset="2"/>
              </a:rPr>
              <a:t>	Increase the excitement of the game</a:t>
            </a:r>
          </a:p>
          <a:p>
            <a:pPr marL="0" indent="0">
              <a:buNone/>
            </a:pPr>
            <a:endParaRPr lang="en-US" dirty="0">
              <a:sym typeface="Wingdings" pitchFamily="2" charset="2"/>
            </a:endParaRPr>
          </a:p>
          <a:p>
            <a:r>
              <a:rPr lang="en-US" dirty="0">
                <a:sym typeface="Wingdings" pitchFamily="2" charset="2"/>
              </a:rPr>
              <a:t>Investigate permissions on other systems (iOS, Android, etc.)</a:t>
            </a:r>
          </a:p>
        </p:txBody>
      </p:sp>
      <p:sp>
        <p:nvSpPr>
          <p:cNvPr id="4" name="Slide Number Placeholder 3">
            <a:extLst>
              <a:ext uri="{FF2B5EF4-FFF2-40B4-BE49-F238E27FC236}">
                <a16:creationId xmlns:a16="http://schemas.microsoft.com/office/drawing/2014/main" id="{D7110832-8410-CE4B-8ED3-30AA68077E0F}"/>
              </a:ext>
            </a:extLst>
          </p:cNvPr>
          <p:cNvSpPr>
            <a:spLocks noGrp="1"/>
          </p:cNvSpPr>
          <p:nvPr>
            <p:ph type="sldNum" sz="quarter" idx="12"/>
          </p:nvPr>
        </p:nvSpPr>
        <p:spPr/>
        <p:txBody>
          <a:bodyPr/>
          <a:lstStyle/>
          <a:p>
            <a:fld id="{608FB03B-E66F-EB4C-AB9F-52A28115839A}" type="slidenum">
              <a:rPr lang="en-US" smtClean="0"/>
              <a:t>25</a:t>
            </a:fld>
            <a:endParaRPr lang="en-US"/>
          </a:p>
        </p:txBody>
      </p:sp>
    </p:spTree>
    <p:extLst>
      <p:ext uri="{BB962C8B-B14F-4D97-AF65-F5344CB8AC3E}">
        <p14:creationId xmlns:p14="http://schemas.microsoft.com/office/powerpoint/2010/main" val="2445017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3C3F2-47B4-D84F-B4E2-06E52A1CFDF4}"/>
              </a:ext>
            </a:extLst>
          </p:cNvPr>
          <p:cNvSpPr>
            <a:spLocks noGrp="1"/>
          </p:cNvSpPr>
          <p:nvPr>
            <p:ph type="title"/>
          </p:nvPr>
        </p:nvSpPr>
        <p:spPr/>
        <p:txBody>
          <a:bodyPr/>
          <a:lstStyle/>
          <a:p>
            <a:r>
              <a:rPr lang="en-US" dirty="0"/>
              <a:t>Summary</a:t>
            </a:r>
          </a:p>
        </p:txBody>
      </p:sp>
      <p:sp>
        <p:nvSpPr>
          <p:cNvPr id="14" name="TextBox 13">
            <a:extLst>
              <a:ext uri="{FF2B5EF4-FFF2-40B4-BE49-F238E27FC236}">
                <a16:creationId xmlns:a16="http://schemas.microsoft.com/office/drawing/2014/main" id="{5CA44C81-DC56-404C-A65E-66B887E55615}"/>
              </a:ext>
            </a:extLst>
          </p:cNvPr>
          <p:cNvSpPr txBox="1"/>
          <p:nvPr/>
        </p:nvSpPr>
        <p:spPr>
          <a:xfrm>
            <a:off x="1138580" y="2565050"/>
            <a:ext cx="2371034" cy="461665"/>
          </a:xfrm>
          <a:prstGeom prst="rect">
            <a:avLst/>
          </a:prstGeom>
          <a:noFill/>
        </p:spPr>
        <p:txBody>
          <a:bodyPr wrap="none" rtlCol="0">
            <a:spAutoFit/>
          </a:bodyPr>
          <a:lstStyle/>
          <a:p>
            <a:r>
              <a:rPr lang="de-CH" sz="2400" dirty="0" err="1"/>
              <a:t>Threats</a:t>
            </a:r>
            <a:r>
              <a:rPr lang="de-CH" sz="2400" dirty="0"/>
              <a:t> &amp; </a:t>
            </a:r>
            <a:r>
              <a:rPr lang="de-CH" sz="2400" dirty="0" err="1"/>
              <a:t>Attacks</a:t>
            </a:r>
            <a:endParaRPr lang="en-US" sz="2400" dirty="0"/>
          </a:p>
        </p:txBody>
      </p:sp>
      <p:sp>
        <p:nvSpPr>
          <p:cNvPr id="16" name="TextBox 15">
            <a:extLst>
              <a:ext uri="{FF2B5EF4-FFF2-40B4-BE49-F238E27FC236}">
                <a16:creationId xmlns:a16="http://schemas.microsoft.com/office/drawing/2014/main" id="{C7799515-97B4-4E79-988C-074BBF9539C3}"/>
              </a:ext>
            </a:extLst>
          </p:cNvPr>
          <p:cNvSpPr txBox="1"/>
          <p:nvPr/>
        </p:nvSpPr>
        <p:spPr>
          <a:xfrm>
            <a:off x="4966182" y="2565051"/>
            <a:ext cx="2249205" cy="461665"/>
          </a:xfrm>
          <a:prstGeom prst="rect">
            <a:avLst/>
          </a:prstGeom>
          <a:noFill/>
        </p:spPr>
        <p:txBody>
          <a:bodyPr wrap="none" rtlCol="0">
            <a:spAutoFit/>
          </a:bodyPr>
          <a:lstStyle/>
          <a:p>
            <a:r>
              <a:rPr lang="de-CH" sz="2400" dirty="0"/>
              <a:t>Technical Details</a:t>
            </a:r>
            <a:endParaRPr lang="en-US" sz="2400" dirty="0"/>
          </a:p>
        </p:txBody>
      </p:sp>
      <p:sp>
        <p:nvSpPr>
          <p:cNvPr id="17" name="TextBox 16">
            <a:extLst>
              <a:ext uri="{FF2B5EF4-FFF2-40B4-BE49-F238E27FC236}">
                <a16:creationId xmlns:a16="http://schemas.microsoft.com/office/drawing/2014/main" id="{94F630A5-D22C-42F0-B4AF-B8644707613C}"/>
              </a:ext>
            </a:extLst>
          </p:cNvPr>
          <p:cNvSpPr txBox="1"/>
          <p:nvPr/>
        </p:nvSpPr>
        <p:spPr>
          <a:xfrm>
            <a:off x="8972905" y="2541584"/>
            <a:ext cx="1743106" cy="461665"/>
          </a:xfrm>
          <a:prstGeom prst="rect">
            <a:avLst/>
          </a:prstGeom>
          <a:noFill/>
        </p:spPr>
        <p:txBody>
          <a:bodyPr wrap="none" rtlCol="0">
            <a:spAutoFit/>
          </a:bodyPr>
          <a:lstStyle/>
          <a:p>
            <a:r>
              <a:rPr lang="de-CH" sz="2400" dirty="0"/>
              <a:t>Experiments</a:t>
            </a:r>
            <a:endParaRPr lang="en-US" sz="2400" dirty="0"/>
          </a:p>
        </p:txBody>
      </p:sp>
      <p:sp>
        <p:nvSpPr>
          <p:cNvPr id="9" name="Slide Number Placeholder 3">
            <a:extLst>
              <a:ext uri="{FF2B5EF4-FFF2-40B4-BE49-F238E27FC236}">
                <a16:creationId xmlns:a16="http://schemas.microsoft.com/office/drawing/2014/main" id="{D9CDC7F7-FFCB-4D6D-A21B-0DCDDD006321}"/>
              </a:ext>
            </a:extLst>
          </p:cNvPr>
          <p:cNvSpPr>
            <a:spLocks noGrp="1"/>
          </p:cNvSpPr>
          <p:nvPr>
            <p:ph type="sldNum" sz="quarter" idx="12"/>
          </p:nvPr>
        </p:nvSpPr>
        <p:spPr>
          <a:xfrm>
            <a:off x="3720966" y="6356349"/>
            <a:ext cx="4739640" cy="365125"/>
          </a:xfrm>
        </p:spPr>
        <p:txBody>
          <a:bodyPr/>
          <a:lstStyle/>
          <a:p>
            <a:fld id="{608FB03B-E66F-EB4C-AB9F-52A28115839A}" type="slidenum">
              <a:rPr lang="en-US" smtClean="0"/>
              <a:t>26</a:t>
            </a:fld>
            <a:endParaRPr lang="en-US" dirty="0"/>
          </a:p>
        </p:txBody>
      </p:sp>
      <p:pic>
        <p:nvPicPr>
          <p:cNvPr id="3" name="Picture 2">
            <a:extLst>
              <a:ext uri="{FF2B5EF4-FFF2-40B4-BE49-F238E27FC236}">
                <a16:creationId xmlns:a16="http://schemas.microsoft.com/office/drawing/2014/main" id="{9CDB3B20-23DA-E445-997B-5B8444C829BC}"/>
              </a:ext>
            </a:extLst>
          </p:cNvPr>
          <p:cNvPicPr>
            <a:picLocks noChangeAspect="1"/>
          </p:cNvPicPr>
          <p:nvPr/>
        </p:nvPicPr>
        <p:blipFill>
          <a:blip r:embed="rId3"/>
          <a:stretch>
            <a:fillRect/>
          </a:stretch>
        </p:blipFill>
        <p:spPr>
          <a:xfrm>
            <a:off x="605405" y="3322053"/>
            <a:ext cx="3437384" cy="2148365"/>
          </a:xfrm>
          <a:prstGeom prst="rect">
            <a:avLst/>
          </a:prstGeom>
        </p:spPr>
      </p:pic>
      <p:pic>
        <p:nvPicPr>
          <p:cNvPr id="8" name="Picture 7">
            <a:extLst>
              <a:ext uri="{FF2B5EF4-FFF2-40B4-BE49-F238E27FC236}">
                <a16:creationId xmlns:a16="http://schemas.microsoft.com/office/drawing/2014/main" id="{D3397612-77B1-7244-A4D8-E8F158B63785}"/>
              </a:ext>
            </a:extLst>
          </p:cNvPr>
          <p:cNvPicPr>
            <a:picLocks noChangeAspect="1"/>
          </p:cNvPicPr>
          <p:nvPr/>
        </p:nvPicPr>
        <p:blipFill>
          <a:blip r:embed="rId4"/>
          <a:stretch>
            <a:fillRect/>
          </a:stretch>
        </p:blipFill>
        <p:spPr>
          <a:xfrm>
            <a:off x="4371715" y="3321816"/>
            <a:ext cx="3438141" cy="2148838"/>
          </a:xfrm>
          <a:prstGeom prst="rect">
            <a:avLst/>
          </a:prstGeom>
        </p:spPr>
      </p:pic>
      <p:pic>
        <p:nvPicPr>
          <p:cNvPr id="11" name="Picture 10">
            <a:extLst>
              <a:ext uri="{FF2B5EF4-FFF2-40B4-BE49-F238E27FC236}">
                <a16:creationId xmlns:a16="http://schemas.microsoft.com/office/drawing/2014/main" id="{08D36F1C-FED4-6446-9ED1-4AA0EB8E238B}"/>
              </a:ext>
            </a:extLst>
          </p:cNvPr>
          <p:cNvPicPr>
            <a:picLocks noChangeAspect="1"/>
          </p:cNvPicPr>
          <p:nvPr/>
        </p:nvPicPr>
        <p:blipFill>
          <a:blip r:embed="rId5"/>
          <a:stretch>
            <a:fillRect/>
          </a:stretch>
        </p:blipFill>
        <p:spPr>
          <a:xfrm>
            <a:off x="8138782" y="3338322"/>
            <a:ext cx="3411353" cy="2132096"/>
          </a:xfrm>
          <a:prstGeom prst="rect">
            <a:avLst/>
          </a:prstGeom>
        </p:spPr>
      </p:pic>
    </p:spTree>
    <p:extLst>
      <p:ext uri="{BB962C8B-B14F-4D97-AF65-F5344CB8AC3E}">
        <p14:creationId xmlns:p14="http://schemas.microsoft.com/office/powerpoint/2010/main" val="354363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92A5B-1A4F-431E-A209-44827A307C7B}"/>
              </a:ext>
            </a:extLst>
          </p:cNvPr>
          <p:cNvPicPr>
            <a:picLocks noChangeAspect="1"/>
          </p:cNvPicPr>
          <p:nvPr/>
        </p:nvPicPr>
        <p:blipFill>
          <a:blip r:embed="rId2"/>
          <a:stretch>
            <a:fillRect/>
          </a:stretch>
        </p:blipFill>
        <p:spPr>
          <a:xfrm>
            <a:off x="0" y="0"/>
            <a:ext cx="12192000" cy="5657850"/>
          </a:xfrm>
          <a:prstGeom prst="rect">
            <a:avLst/>
          </a:prstGeom>
        </p:spPr>
      </p:pic>
      <p:sp>
        <p:nvSpPr>
          <p:cNvPr id="4" name="Slide Number Placeholder 3">
            <a:extLst>
              <a:ext uri="{FF2B5EF4-FFF2-40B4-BE49-F238E27FC236}">
                <a16:creationId xmlns:a16="http://schemas.microsoft.com/office/drawing/2014/main" id="{8EF26B1F-0FBA-41F9-BDCE-A22796EFB543}"/>
              </a:ext>
            </a:extLst>
          </p:cNvPr>
          <p:cNvSpPr>
            <a:spLocks noGrp="1"/>
          </p:cNvSpPr>
          <p:nvPr>
            <p:ph type="sldNum" sz="quarter" idx="12"/>
          </p:nvPr>
        </p:nvSpPr>
        <p:spPr>
          <a:xfrm>
            <a:off x="3720966" y="6356349"/>
            <a:ext cx="4739640" cy="365125"/>
          </a:xfrm>
        </p:spPr>
        <p:txBody>
          <a:bodyPr/>
          <a:lstStyle/>
          <a:p>
            <a:fld id="{608FB03B-E66F-EB4C-AB9F-52A28115839A}" type="slidenum">
              <a:rPr lang="en-US" smtClean="0"/>
              <a:t>3</a:t>
            </a:fld>
            <a:endParaRPr lang="en-US"/>
          </a:p>
        </p:txBody>
      </p:sp>
    </p:spTree>
    <p:extLst>
      <p:ext uri="{BB962C8B-B14F-4D97-AF65-F5344CB8AC3E}">
        <p14:creationId xmlns:p14="http://schemas.microsoft.com/office/powerpoint/2010/main" val="180682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42E741-F523-1F4E-B8A5-A9F9777B5389}"/>
              </a:ext>
            </a:extLst>
          </p:cNvPr>
          <p:cNvSpPr/>
          <p:nvPr/>
        </p:nvSpPr>
        <p:spPr>
          <a:xfrm>
            <a:off x="0" y="6488668"/>
            <a:ext cx="6905469" cy="369332"/>
          </a:xfrm>
          <a:prstGeom prst="rect">
            <a:avLst/>
          </a:prstGeom>
        </p:spPr>
        <p:txBody>
          <a:bodyPr wrap="square">
            <a:spAutoFit/>
          </a:bodyPr>
          <a:lstStyle/>
          <a:p>
            <a:r>
              <a:rPr lang="en-US" dirty="0"/>
              <a:t>https://</a:t>
            </a:r>
            <a:r>
              <a:rPr lang="en-US" dirty="0" err="1"/>
              <a:t>www.troyhunt.com</a:t>
            </a:r>
            <a:r>
              <a:rPr lang="en-US" dirty="0"/>
              <a:t>/clickjack-attack-hidden-threat-right-in/</a:t>
            </a:r>
          </a:p>
        </p:txBody>
      </p:sp>
      <p:sp>
        <p:nvSpPr>
          <p:cNvPr id="6" name="Slide Number Placeholder 3">
            <a:extLst>
              <a:ext uri="{FF2B5EF4-FFF2-40B4-BE49-F238E27FC236}">
                <a16:creationId xmlns:a16="http://schemas.microsoft.com/office/drawing/2014/main" id="{F2A0F4F8-29A3-4852-8EAF-3A84DDDEE925}"/>
              </a:ext>
            </a:extLst>
          </p:cNvPr>
          <p:cNvSpPr>
            <a:spLocks noGrp="1"/>
          </p:cNvSpPr>
          <p:nvPr>
            <p:ph type="sldNum" sz="quarter" idx="12"/>
          </p:nvPr>
        </p:nvSpPr>
        <p:spPr>
          <a:xfrm>
            <a:off x="3720966" y="6356349"/>
            <a:ext cx="4739640" cy="365125"/>
          </a:xfrm>
        </p:spPr>
        <p:txBody>
          <a:bodyPr/>
          <a:lstStyle/>
          <a:p>
            <a:fld id="{608FB03B-E66F-EB4C-AB9F-52A28115839A}" type="slidenum">
              <a:rPr lang="en-US" smtClean="0">
                <a:solidFill>
                  <a:schemeClr val="bg1"/>
                </a:solidFill>
              </a:rPr>
              <a:t>4</a:t>
            </a:fld>
            <a:endParaRPr lang="en-US" dirty="0">
              <a:solidFill>
                <a:schemeClr val="bg1"/>
              </a:solidFill>
            </a:endParaRPr>
          </a:p>
        </p:txBody>
      </p:sp>
      <p:pic>
        <p:nvPicPr>
          <p:cNvPr id="8" name="Picture 7">
            <a:extLst>
              <a:ext uri="{FF2B5EF4-FFF2-40B4-BE49-F238E27FC236}">
                <a16:creationId xmlns:a16="http://schemas.microsoft.com/office/drawing/2014/main" id="{7801D2A8-F659-D04B-B40C-777B2DDBEAFC}"/>
              </a:ext>
            </a:extLst>
          </p:cNvPr>
          <p:cNvPicPr>
            <a:picLocks noChangeAspect="1"/>
          </p:cNvPicPr>
          <p:nvPr/>
        </p:nvPicPr>
        <p:blipFill>
          <a:blip r:embed="rId3"/>
          <a:stretch>
            <a:fillRect/>
          </a:stretch>
        </p:blipFill>
        <p:spPr>
          <a:xfrm>
            <a:off x="0" y="0"/>
            <a:ext cx="12192000" cy="9803877"/>
          </a:xfrm>
          <a:prstGeom prst="rect">
            <a:avLst/>
          </a:prstGeom>
        </p:spPr>
      </p:pic>
    </p:spTree>
    <p:extLst>
      <p:ext uri="{BB962C8B-B14F-4D97-AF65-F5344CB8AC3E}">
        <p14:creationId xmlns:p14="http://schemas.microsoft.com/office/powerpoint/2010/main" val="1292461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p:txBody>
          <a:bodyPr/>
          <a:lstStyle/>
          <a:p>
            <a:r>
              <a:rPr lang="en-US" dirty="0"/>
              <a:t>Relevance</a:t>
            </a:r>
          </a:p>
        </p:txBody>
      </p:sp>
      <p:sp>
        <p:nvSpPr>
          <p:cNvPr id="3" name="Content Placeholder 2">
            <a:extLst>
              <a:ext uri="{FF2B5EF4-FFF2-40B4-BE49-F238E27FC236}">
                <a16:creationId xmlns:a16="http://schemas.microsoft.com/office/drawing/2014/main" id="{66BFECA4-2491-6F4D-B92E-B4ED82459CBB}"/>
              </a:ext>
            </a:extLst>
          </p:cNvPr>
          <p:cNvSpPr>
            <a:spLocks noGrp="1"/>
          </p:cNvSpPr>
          <p:nvPr>
            <p:ph idx="1"/>
          </p:nvPr>
        </p:nvSpPr>
        <p:spPr/>
        <p:txBody>
          <a:bodyPr>
            <a:normAutofit/>
          </a:bodyPr>
          <a:lstStyle/>
          <a:p>
            <a:pPr marL="0" indent="0" algn="ctr">
              <a:buNone/>
            </a:pPr>
            <a:endParaRPr lang="de-CH" dirty="0"/>
          </a:p>
          <a:p>
            <a:pPr marL="0" indent="0" algn="ctr">
              <a:buNone/>
            </a:pPr>
            <a:r>
              <a:rPr lang="de-CH" dirty="0"/>
              <a:t>H</a:t>
            </a:r>
            <a:r>
              <a:rPr lang="en-US" dirty="0"/>
              <a:t>TML5 browsers </a:t>
            </a:r>
            <a:r>
              <a:rPr lang="en-US" b="1" dirty="0"/>
              <a:t>available on all major platforms</a:t>
            </a:r>
          </a:p>
          <a:p>
            <a:pPr marL="0" indent="0" algn="ctr">
              <a:buNone/>
            </a:pPr>
            <a:endParaRPr lang="de-CH" b="1" dirty="0"/>
          </a:p>
          <a:p>
            <a:pPr marL="0" indent="0" algn="ctr">
              <a:buNone/>
            </a:pPr>
            <a:r>
              <a:rPr lang="en-US" dirty="0"/>
              <a:t>HTML5 supports numerous </a:t>
            </a:r>
            <a:r>
              <a:rPr lang="en-US" b="1" dirty="0"/>
              <a:t>sensitive data providers </a:t>
            </a:r>
            <a:br>
              <a:rPr lang="en-US" dirty="0"/>
            </a:br>
            <a:r>
              <a:rPr lang="en-US" sz="2400" i="1" dirty="0"/>
              <a:t>(geolocation, camera, microphone, etc.)</a:t>
            </a:r>
          </a:p>
          <a:p>
            <a:pPr algn="ctr"/>
            <a:endParaRPr lang="en-US" dirty="0"/>
          </a:p>
          <a:p>
            <a:pPr marL="0" indent="0" algn="ctr">
              <a:buNone/>
            </a:pPr>
            <a:r>
              <a:rPr lang="en-US" dirty="0"/>
              <a:t># potential victims:</a:t>
            </a:r>
            <a:r>
              <a:rPr lang="en-US" b="1" dirty="0"/>
              <a:t> billions</a:t>
            </a:r>
          </a:p>
          <a:p>
            <a:pPr lvl="1"/>
            <a:endParaRPr lang="en-US"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5</a:t>
            </a:fld>
            <a:endParaRPr lang="en-US"/>
          </a:p>
        </p:txBody>
      </p:sp>
    </p:spTree>
    <p:extLst>
      <p:ext uri="{BB962C8B-B14F-4D97-AF65-F5344CB8AC3E}">
        <p14:creationId xmlns:p14="http://schemas.microsoft.com/office/powerpoint/2010/main" val="2899264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66BFECA4-2491-6F4D-B92E-B4ED82459CBB}"/>
              </a:ext>
            </a:extLst>
          </p:cNvPr>
          <p:cNvSpPr>
            <a:spLocks noGrp="1"/>
          </p:cNvSpPr>
          <p:nvPr>
            <p:ph idx="1"/>
          </p:nvPr>
        </p:nvSpPr>
        <p:spPr/>
        <p:txBody>
          <a:bodyPr>
            <a:normAutofit/>
          </a:bodyPr>
          <a:lstStyle/>
          <a:p>
            <a:pPr marL="0" indent="0" algn="ctr">
              <a:buNone/>
            </a:pPr>
            <a:endParaRPr lang="de-CH" dirty="0"/>
          </a:p>
          <a:p>
            <a:pPr marL="0" indent="0" algn="ctr">
              <a:buNone/>
            </a:pPr>
            <a:endParaRPr lang="de-CH" dirty="0"/>
          </a:p>
          <a:p>
            <a:pPr marL="0" indent="0" algn="ctr">
              <a:buNone/>
            </a:pPr>
            <a:r>
              <a:rPr lang="de-CH" b="1" dirty="0"/>
              <a:t>Exploration</a:t>
            </a:r>
            <a:r>
              <a:rPr lang="de-CH" dirty="0"/>
              <a:t> of </a:t>
            </a:r>
            <a:r>
              <a:rPr lang="de-CH" dirty="0" err="1"/>
              <a:t>technical</a:t>
            </a:r>
            <a:r>
              <a:rPr lang="de-CH" dirty="0"/>
              <a:t> </a:t>
            </a:r>
            <a:r>
              <a:rPr lang="de-CH" dirty="0" err="1"/>
              <a:t>possibilities</a:t>
            </a:r>
            <a:r>
              <a:rPr lang="de-CH" dirty="0"/>
              <a:t> </a:t>
            </a:r>
          </a:p>
          <a:p>
            <a:pPr marL="0" indent="0" algn="ctr">
              <a:buNone/>
            </a:pPr>
            <a:endParaRPr lang="de-CH" dirty="0"/>
          </a:p>
          <a:p>
            <a:pPr marL="0" indent="0" algn="ctr">
              <a:buNone/>
            </a:pPr>
            <a:endParaRPr lang="de-CH" dirty="0"/>
          </a:p>
          <a:p>
            <a:pPr marL="0" indent="0" algn="ctr">
              <a:buNone/>
            </a:pPr>
            <a:r>
              <a:rPr lang="de-CH" dirty="0"/>
              <a:t>In-</a:t>
            </a:r>
            <a:r>
              <a:rPr lang="de-CH" dirty="0" err="1"/>
              <a:t>depth</a:t>
            </a:r>
            <a:r>
              <a:rPr lang="de-CH" dirty="0"/>
              <a:t> </a:t>
            </a:r>
            <a:r>
              <a:rPr lang="de-CH" b="1" dirty="0" err="1"/>
              <a:t>victim</a:t>
            </a:r>
            <a:r>
              <a:rPr lang="de-CH" b="1" dirty="0"/>
              <a:t> </a:t>
            </a:r>
            <a:r>
              <a:rPr lang="de-CH" b="1" dirty="0" err="1"/>
              <a:t>assessment</a:t>
            </a:r>
            <a:endParaRPr lang="en-US" b="1"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6</a:t>
            </a:fld>
            <a:endParaRPr lang="en-US"/>
          </a:p>
        </p:txBody>
      </p:sp>
    </p:spTree>
    <p:extLst>
      <p:ext uri="{BB962C8B-B14F-4D97-AF65-F5344CB8AC3E}">
        <p14:creationId xmlns:p14="http://schemas.microsoft.com/office/powerpoint/2010/main" val="3924688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a:xfrm>
            <a:off x="838200" y="365125"/>
            <a:ext cx="10515600" cy="5477891"/>
          </a:xfrm>
        </p:spPr>
        <p:txBody>
          <a:bodyPr/>
          <a:lstStyle/>
          <a:p>
            <a:pPr algn="ctr"/>
            <a:br>
              <a:rPr lang="en-US" sz="9600" dirty="0"/>
            </a:br>
            <a:r>
              <a:rPr lang="en-US" sz="9600" dirty="0"/>
              <a:t>Threats &amp; Attacks</a:t>
            </a:r>
            <a:endParaRPr lang="en-US"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7</a:t>
            </a:fld>
            <a:endParaRPr lang="en-US"/>
          </a:p>
        </p:txBody>
      </p:sp>
    </p:spTree>
    <p:extLst>
      <p:ext uri="{BB962C8B-B14F-4D97-AF65-F5344CB8AC3E}">
        <p14:creationId xmlns:p14="http://schemas.microsoft.com/office/powerpoint/2010/main" val="3616523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26D-6B0C-3A4D-8588-3E1657AF98D2}"/>
              </a:ext>
            </a:extLst>
          </p:cNvPr>
          <p:cNvSpPr>
            <a:spLocks noGrp="1"/>
          </p:cNvSpPr>
          <p:nvPr>
            <p:ph type="title"/>
          </p:nvPr>
        </p:nvSpPr>
        <p:spPr/>
        <p:txBody>
          <a:bodyPr/>
          <a:lstStyle/>
          <a:p>
            <a:r>
              <a:rPr lang="en-US" dirty="0"/>
              <a:t>Threats</a:t>
            </a:r>
          </a:p>
        </p:txBody>
      </p:sp>
      <p:sp>
        <p:nvSpPr>
          <p:cNvPr id="3" name="Content Placeholder 2">
            <a:extLst>
              <a:ext uri="{FF2B5EF4-FFF2-40B4-BE49-F238E27FC236}">
                <a16:creationId xmlns:a16="http://schemas.microsoft.com/office/drawing/2014/main" id="{66BFECA4-2491-6F4D-B92E-B4ED82459CBB}"/>
              </a:ext>
            </a:extLst>
          </p:cNvPr>
          <p:cNvSpPr>
            <a:spLocks noGrp="1"/>
          </p:cNvSpPr>
          <p:nvPr>
            <p:ph idx="1"/>
          </p:nvPr>
        </p:nvSpPr>
        <p:spPr>
          <a:xfrm>
            <a:off x="838200" y="1825625"/>
            <a:ext cx="5516880" cy="4351338"/>
          </a:xfrm>
        </p:spPr>
        <p:txBody>
          <a:bodyPr>
            <a:normAutofit lnSpcReduction="10000"/>
          </a:bodyPr>
          <a:lstStyle/>
          <a:p>
            <a:pPr marL="0" indent="0">
              <a:buNone/>
            </a:pPr>
            <a:r>
              <a:rPr lang="en-US" dirty="0"/>
              <a:t>Risks</a:t>
            </a:r>
          </a:p>
          <a:p>
            <a:pPr marL="457200" lvl="1" indent="0">
              <a:buNone/>
            </a:pPr>
            <a:r>
              <a:rPr lang="en-US" dirty="0">
                <a:sym typeface="Wingdings" pitchFamily="2" charset="2"/>
              </a:rPr>
              <a:t>Revelation of confidential information</a:t>
            </a:r>
          </a:p>
          <a:p>
            <a:pPr marL="457200" lvl="1" indent="0">
              <a:buNone/>
            </a:pPr>
            <a:r>
              <a:rPr lang="en-US" dirty="0">
                <a:sym typeface="Wingdings" pitchFamily="2" charset="2"/>
              </a:rPr>
              <a:t>Hostile computer takeover</a:t>
            </a:r>
          </a:p>
          <a:p>
            <a:pPr marL="457200" lvl="1" indent="0">
              <a:buNone/>
            </a:pPr>
            <a:r>
              <a:rPr lang="de-CH" dirty="0" err="1"/>
              <a:t>Unintended</a:t>
            </a:r>
            <a:r>
              <a:rPr lang="de-CH" dirty="0"/>
              <a:t> </a:t>
            </a:r>
            <a:r>
              <a:rPr lang="de-CH" dirty="0" err="1"/>
              <a:t>participations</a:t>
            </a:r>
            <a:r>
              <a:rPr lang="de-CH" dirty="0"/>
              <a:t> of </a:t>
            </a:r>
            <a:r>
              <a:rPr lang="de-CH" dirty="0" err="1"/>
              <a:t>any</a:t>
            </a:r>
            <a:r>
              <a:rPr lang="de-CH" dirty="0"/>
              <a:t> </a:t>
            </a:r>
            <a:r>
              <a:rPr lang="de-CH" dirty="0" err="1"/>
              <a:t>kind</a:t>
            </a:r>
            <a:endParaRPr lang="de-CH" dirty="0"/>
          </a:p>
          <a:p>
            <a:pPr marL="457200" lvl="1" indent="0">
              <a:buNone/>
            </a:pPr>
            <a:endParaRPr lang="en-US" dirty="0"/>
          </a:p>
          <a:p>
            <a:pPr marL="0" indent="0">
              <a:buNone/>
            </a:pPr>
            <a:r>
              <a:rPr lang="en-US" dirty="0"/>
              <a:t>Gains</a:t>
            </a:r>
          </a:p>
          <a:p>
            <a:pPr marL="457200" lvl="1" indent="0">
              <a:buNone/>
            </a:pPr>
            <a:r>
              <a:rPr lang="en-US" b="1" dirty="0"/>
              <a:t>Blackmailing </a:t>
            </a:r>
            <a:r>
              <a:rPr lang="en-US" dirty="0"/>
              <a:t>as business model</a:t>
            </a:r>
          </a:p>
          <a:p>
            <a:pPr marL="457200" lvl="1" indent="0">
              <a:buNone/>
            </a:pPr>
            <a:r>
              <a:rPr lang="de-CH" b="1" dirty="0" err="1"/>
              <a:t>Increasing</a:t>
            </a:r>
            <a:r>
              <a:rPr lang="de-CH" dirty="0"/>
              <a:t> Twitter </a:t>
            </a:r>
            <a:r>
              <a:rPr lang="de-CH" dirty="0" err="1"/>
              <a:t>reach</a:t>
            </a:r>
            <a:endParaRPr lang="en-US" dirty="0"/>
          </a:p>
          <a:p>
            <a:pPr marL="457200" lvl="1" indent="0">
              <a:buNone/>
            </a:pPr>
            <a:r>
              <a:rPr lang="en-US" b="1" dirty="0"/>
              <a:t>Influencing </a:t>
            </a:r>
            <a:r>
              <a:rPr lang="en-US" dirty="0"/>
              <a:t>Facebook community</a:t>
            </a:r>
          </a:p>
          <a:p>
            <a:pPr marL="457200" lvl="1" indent="0">
              <a:buNone/>
            </a:pPr>
            <a:r>
              <a:rPr lang="en-US" b="1" dirty="0"/>
              <a:t>Generating</a:t>
            </a:r>
            <a:r>
              <a:rPr lang="en-US" dirty="0"/>
              <a:t> Google AdSense revenue</a:t>
            </a:r>
          </a:p>
          <a:p>
            <a:pPr marL="457200" lvl="1" indent="0">
              <a:buNone/>
            </a:pPr>
            <a:r>
              <a:rPr lang="en-US" b="1" dirty="0"/>
              <a:t>Gaining</a:t>
            </a:r>
            <a:r>
              <a:rPr lang="en-US" dirty="0"/>
              <a:t> popularity on YouTube</a:t>
            </a:r>
          </a:p>
          <a:p>
            <a:pPr marL="457200" lvl="1" indent="0">
              <a:buNone/>
            </a:pPr>
            <a:endParaRPr lang="en-US" b="1" dirty="0"/>
          </a:p>
          <a:p>
            <a:pPr lvl="1"/>
            <a:endParaRPr lang="en-US" dirty="0"/>
          </a:p>
        </p:txBody>
      </p:sp>
      <p:sp>
        <p:nvSpPr>
          <p:cNvPr id="5" name="Slide Number Placeholder 4">
            <a:extLst>
              <a:ext uri="{FF2B5EF4-FFF2-40B4-BE49-F238E27FC236}">
                <a16:creationId xmlns:a16="http://schemas.microsoft.com/office/drawing/2014/main" id="{BE222C0D-4A2B-E64A-9549-A6E7752F45F6}"/>
              </a:ext>
            </a:extLst>
          </p:cNvPr>
          <p:cNvSpPr>
            <a:spLocks noGrp="1"/>
          </p:cNvSpPr>
          <p:nvPr>
            <p:ph type="sldNum" sz="quarter" idx="12"/>
          </p:nvPr>
        </p:nvSpPr>
        <p:spPr/>
        <p:txBody>
          <a:bodyPr/>
          <a:lstStyle/>
          <a:p>
            <a:fld id="{608FB03B-E66F-EB4C-AB9F-52A28115839A}" type="slidenum">
              <a:rPr lang="en-US" smtClean="0"/>
              <a:t>8</a:t>
            </a:fld>
            <a:endParaRPr lang="en-US"/>
          </a:p>
        </p:txBody>
      </p:sp>
      <p:grpSp>
        <p:nvGrpSpPr>
          <p:cNvPr id="7" name="Group 6">
            <a:extLst>
              <a:ext uri="{FF2B5EF4-FFF2-40B4-BE49-F238E27FC236}">
                <a16:creationId xmlns:a16="http://schemas.microsoft.com/office/drawing/2014/main" id="{DE944B8F-A1B5-409F-9C6A-3A361E1A2786}"/>
              </a:ext>
            </a:extLst>
          </p:cNvPr>
          <p:cNvGrpSpPr/>
          <p:nvPr/>
        </p:nvGrpSpPr>
        <p:grpSpPr>
          <a:xfrm>
            <a:off x="6986016" y="1825625"/>
            <a:ext cx="4885944" cy="4351338"/>
            <a:chOff x="6986016" y="1825625"/>
            <a:chExt cx="4885944" cy="4351338"/>
          </a:xfrm>
        </p:grpSpPr>
        <p:sp>
          <p:nvSpPr>
            <p:cNvPr id="6" name="Content Placeholder 2">
              <a:extLst>
                <a:ext uri="{FF2B5EF4-FFF2-40B4-BE49-F238E27FC236}">
                  <a16:creationId xmlns:a16="http://schemas.microsoft.com/office/drawing/2014/main" id="{9C7CDF22-5A91-49C0-A3A7-D6F923995552}"/>
                </a:ext>
              </a:extLst>
            </p:cNvPr>
            <p:cNvSpPr txBox="1">
              <a:spLocks/>
            </p:cNvSpPr>
            <p:nvPr/>
          </p:nvSpPr>
          <p:spPr>
            <a:xfrm>
              <a:off x="8010144" y="1825625"/>
              <a:ext cx="3861816"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Spoofing:</a:t>
              </a:r>
              <a:br>
                <a:rPr lang="en-US" b="1" dirty="0"/>
              </a:br>
              <a:endParaRPr lang="en-US" sz="1200" b="1" dirty="0"/>
            </a:p>
            <a:p>
              <a:pPr marL="0" indent="0" algn="ctr">
                <a:buNone/>
              </a:pPr>
              <a:r>
                <a:rPr lang="en-US" dirty="0"/>
                <a:t>Display</a:t>
              </a:r>
            </a:p>
            <a:p>
              <a:pPr marL="0" indent="0" algn="ctr">
                <a:buNone/>
              </a:pPr>
              <a:r>
                <a:rPr lang="en-US" dirty="0"/>
                <a:t>Pointer</a:t>
              </a:r>
            </a:p>
            <a:p>
              <a:pPr marL="0" indent="0" algn="ctr">
                <a:buNone/>
              </a:pPr>
              <a:r>
                <a:rPr lang="en-US" dirty="0"/>
                <a:t>Temporal</a:t>
              </a:r>
            </a:p>
            <a:p>
              <a:pPr marL="0" indent="0" algn="ctr">
                <a:buNone/>
              </a:pPr>
              <a:endParaRPr lang="en-US" dirty="0"/>
            </a:p>
          </p:txBody>
        </p:sp>
        <p:sp>
          <p:nvSpPr>
            <p:cNvPr id="4" name="Arrow: Chevron 3">
              <a:extLst>
                <a:ext uri="{FF2B5EF4-FFF2-40B4-BE49-F238E27FC236}">
                  <a16:creationId xmlns:a16="http://schemas.microsoft.com/office/drawing/2014/main" id="{9A2489DA-9C1B-438F-A2F0-374C5C2B93CC}"/>
                </a:ext>
              </a:extLst>
            </p:cNvPr>
            <p:cNvSpPr/>
            <p:nvPr/>
          </p:nvSpPr>
          <p:spPr>
            <a:xfrm>
              <a:off x="6986016" y="2190750"/>
              <a:ext cx="768096" cy="3688207"/>
            </a:xfrm>
            <a:prstGeom prst="chevron">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6480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7D75-156C-FC4A-9554-DF7272D30044}"/>
              </a:ext>
            </a:extLst>
          </p:cNvPr>
          <p:cNvSpPr>
            <a:spLocks noGrp="1"/>
          </p:cNvSpPr>
          <p:nvPr>
            <p:ph type="title"/>
          </p:nvPr>
        </p:nvSpPr>
        <p:spPr/>
        <p:txBody>
          <a:bodyPr/>
          <a:lstStyle/>
          <a:p>
            <a:r>
              <a:rPr lang="en-US" dirty="0"/>
              <a:t>A) Display Spoofing</a:t>
            </a:r>
          </a:p>
        </p:txBody>
      </p:sp>
      <p:sp>
        <p:nvSpPr>
          <p:cNvPr id="4" name="Slide Number Placeholder 3">
            <a:extLst>
              <a:ext uri="{FF2B5EF4-FFF2-40B4-BE49-F238E27FC236}">
                <a16:creationId xmlns:a16="http://schemas.microsoft.com/office/drawing/2014/main" id="{3B32ABB4-2B6B-A04F-9987-446AEEFE522A}"/>
              </a:ext>
            </a:extLst>
          </p:cNvPr>
          <p:cNvSpPr>
            <a:spLocks noGrp="1"/>
          </p:cNvSpPr>
          <p:nvPr>
            <p:ph type="sldNum" sz="quarter" idx="12"/>
          </p:nvPr>
        </p:nvSpPr>
        <p:spPr/>
        <p:txBody>
          <a:bodyPr/>
          <a:lstStyle/>
          <a:p>
            <a:fld id="{608FB03B-E66F-EB4C-AB9F-52A28115839A}" type="slidenum">
              <a:rPr lang="en-US" smtClean="0"/>
              <a:t>9</a:t>
            </a:fld>
            <a:endParaRPr lang="en-US"/>
          </a:p>
        </p:txBody>
      </p:sp>
      <p:pic>
        <p:nvPicPr>
          <p:cNvPr id="7" name="Picture 6">
            <a:extLst>
              <a:ext uri="{FF2B5EF4-FFF2-40B4-BE49-F238E27FC236}">
                <a16:creationId xmlns:a16="http://schemas.microsoft.com/office/drawing/2014/main" id="{39DFB646-E266-1049-9D45-084806BDF8A2}"/>
              </a:ext>
            </a:extLst>
          </p:cNvPr>
          <p:cNvPicPr>
            <a:picLocks noChangeAspect="1"/>
          </p:cNvPicPr>
          <p:nvPr/>
        </p:nvPicPr>
        <p:blipFill>
          <a:blip r:embed="rId2"/>
          <a:stretch>
            <a:fillRect/>
          </a:stretch>
        </p:blipFill>
        <p:spPr>
          <a:xfrm>
            <a:off x="3329376" y="1825625"/>
            <a:ext cx="5522820" cy="4441031"/>
          </a:xfrm>
          <a:prstGeom prst="rect">
            <a:avLst/>
          </a:prstGeom>
        </p:spPr>
      </p:pic>
    </p:spTree>
    <p:extLst>
      <p:ext uri="{BB962C8B-B14F-4D97-AF65-F5344CB8AC3E}">
        <p14:creationId xmlns:p14="http://schemas.microsoft.com/office/powerpoint/2010/main" val="270624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463</Words>
  <Application>Microsoft Macintosh PowerPoint</Application>
  <PresentationFormat>Widescreen</PresentationFormat>
  <Paragraphs>170</Paragraphs>
  <Slides>26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Abusing HTML5 permissions on browsers</vt:lpstr>
      <vt:lpstr>PowerPoint Presentation</vt:lpstr>
      <vt:lpstr>PowerPoint Presentation</vt:lpstr>
      <vt:lpstr>PowerPoint Presentation</vt:lpstr>
      <vt:lpstr>Relevance</vt:lpstr>
      <vt:lpstr>Motivation</vt:lpstr>
      <vt:lpstr> Threats &amp; Attacks</vt:lpstr>
      <vt:lpstr>Threats</vt:lpstr>
      <vt:lpstr>A) Display Spoofing</vt:lpstr>
      <vt:lpstr>B) Pointer Spoofing</vt:lpstr>
      <vt:lpstr>C) Temporal Spoofing</vt:lpstr>
      <vt:lpstr>Prevalence of Vulnerabilities</vt:lpstr>
      <vt:lpstr>Defense Mechanisms</vt:lpstr>
      <vt:lpstr> Technical Details</vt:lpstr>
      <vt:lpstr>HTML5 Permission API</vt:lpstr>
      <vt:lpstr>Concept </vt:lpstr>
      <vt:lpstr> Experiments</vt:lpstr>
      <vt:lpstr> Demo #01</vt:lpstr>
      <vt:lpstr>Controlled Experiment</vt:lpstr>
      <vt:lpstr>Uncontrolled Experiment</vt:lpstr>
      <vt:lpstr>PowerPoint Presentation</vt:lpstr>
      <vt:lpstr>Infected System</vt:lpstr>
      <vt:lpstr> Demo #02</vt:lpstr>
      <vt:lpstr> Defenses &amp; Future works</vt:lpstr>
      <vt:lpstr>Limitations</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MLBench: How Good Are Machine Learning Clouds for Binary Classification Tasks on Structured Data? </dc:title>
  <dc:creator>Niklaus, Joel (STUDENTS)</dc:creator>
  <cp:lastModifiedBy>Niklaus, Joel (STUDENTS)</cp:lastModifiedBy>
  <cp:revision>66</cp:revision>
  <dcterms:created xsi:type="dcterms:W3CDTF">2018-11-24T14:27:13Z</dcterms:created>
  <dcterms:modified xsi:type="dcterms:W3CDTF">2018-12-04T08:45:50Z</dcterms:modified>
</cp:coreProperties>
</file>